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0" r:id="rId1"/>
  </p:sldMasterIdLst>
  <p:notesMasterIdLst>
    <p:notesMasterId r:id="rId19"/>
  </p:notesMasterIdLst>
  <p:handoutMasterIdLst>
    <p:handoutMasterId r:id="rId20"/>
  </p:handoutMasterIdLst>
  <p:sldIdLst>
    <p:sldId id="256" r:id="rId2"/>
    <p:sldId id="257" r:id="rId3"/>
    <p:sldId id="259" r:id="rId4"/>
    <p:sldId id="262" r:id="rId5"/>
    <p:sldId id="263" r:id="rId6"/>
    <p:sldId id="261" r:id="rId7"/>
    <p:sldId id="276" r:id="rId8"/>
    <p:sldId id="266" r:id="rId9"/>
    <p:sldId id="275" r:id="rId10"/>
    <p:sldId id="268" r:id="rId11"/>
    <p:sldId id="269" r:id="rId12"/>
    <p:sldId id="277" r:id="rId13"/>
    <p:sldId id="271" r:id="rId14"/>
    <p:sldId id="272" r:id="rId15"/>
    <p:sldId id="273" r:id="rId16"/>
    <p:sldId id="274" r:id="rId17"/>
    <p:sldId id="278" r:id="rId18"/>
  </p:sldIdLst>
  <p:sldSz cx="9144000" cy="6858000" type="screen4x3"/>
  <p:notesSz cx="6797675" cy="9874250"/>
  <p:custDataLst>
    <p:tags r:id="rId21"/>
  </p:custDataLst>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600" autoAdjust="0"/>
  </p:normalViewPr>
  <p:slideViewPr>
    <p:cSldViewPr>
      <p:cViewPr varScale="1">
        <p:scale>
          <a:sx n="75" d="100"/>
          <a:sy n="75" d="100"/>
        </p:scale>
        <p:origin x="-930" y="-102"/>
      </p:cViewPr>
      <p:guideLst>
        <p:guide orient="horz" pos="2160"/>
        <p:guide pos="2880"/>
      </p:guideLst>
    </p:cSldViewPr>
  </p:slideViewPr>
  <p:notesTextViewPr>
    <p:cViewPr>
      <p:scale>
        <a:sx n="1" d="1"/>
        <a:sy n="1" d="1"/>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F2B6C1-16CF-4A7F-8532-9129444F2F19}"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NZ"/>
        </a:p>
      </dgm:t>
    </dgm:pt>
    <dgm:pt modelId="{F4CBBA38-BC1A-4B67-B283-25262CAAA4E2}">
      <dgm:prSet phldrT="[Text]" custT="1"/>
      <dgm:spPr/>
      <dgm:t>
        <a:bodyPr/>
        <a:lstStyle/>
        <a:p>
          <a:pPr algn="l"/>
          <a:r>
            <a:rPr lang="en-NZ" sz="1600" dirty="0" smtClean="0"/>
            <a:t>What is valued?</a:t>
          </a:r>
          <a:endParaRPr lang="en-NZ" sz="2000" dirty="0"/>
        </a:p>
      </dgm:t>
    </dgm:pt>
    <dgm:pt modelId="{33560989-B315-4548-AC67-4C6F0B812411}" type="parTrans" cxnId="{BB660D70-F357-44FF-9E41-DD9796F6C28B}">
      <dgm:prSet/>
      <dgm:spPr/>
      <dgm:t>
        <a:bodyPr/>
        <a:lstStyle/>
        <a:p>
          <a:endParaRPr lang="en-NZ"/>
        </a:p>
      </dgm:t>
    </dgm:pt>
    <dgm:pt modelId="{5B9866B0-02CB-45F9-A3AD-C8F2003D02D0}" type="sibTrans" cxnId="{BB660D70-F357-44FF-9E41-DD9796F6C28B}">
      <dgm:prSet/>
      <dgm:spPr/>
      <dgm:t>
        <a:bodyPr/>
        <a:lstStyle/>
        <a:p>
          <a:endParaRPr lang="en-NZ"/>
        </a:p>
      </dgm:t>
    </dgm:pt>
    <dgm:pt modelId="{FE37FF6C-8FF9-416B-B0AA-771239E32026}">
      <dgm:prSet phldrT="[Text]" custT="1"/>
      <dgm:spPr/>
      <dgm:t>
        <a:bodyPr/>
        <a:lstStyle/>
        <a:p>
          <a:r>
            <a:rPr lang="en-NZ" sz="1600" dirty="0" smtClean="0"/>
            <a:t>Establish criteria and standards</a:t>
          </a:r>
          <a:endParaRPr lang="en-NZ" sz="1600" dirty="0"/>
        </a:p>
      </dgm:t>
    </dgm:pt>
    <dgm:pt modelId="{4F7BC0DA-885B-40F3-A56E-FD1CF17F333E}" type="parTrans" cxnId="{42F654F5-8E7D-4614-A301-93E8403AFA80}">
      <dgm:prSet/>
      <dgm:spPr/>
      <dgm:t>
        <a:bodyPr/>
        <a:lstStyle/>
        <a:p>
          <a:endParaRPr lang="en-NZ"/>
        </a:p>
      </dgm:t>
    </dgm:pt>
    <dgm:pt modelId="{D5E9D3EC-4CA6-4CEE-9340-D9084139F964}" type="sibTrans" cxnId="{42F654F5-8E7D-4614-A301-93E8403AFA80}">
      <dgm:prSet/>
      <dgm:spPr/>
      <dgm:t>
        <a:bodyPr/>
        <a:lstStyle/>
        <a:p>
          <a:endParaRPr lang="en-NZ"/>
        </a:p>
      </dgm:t>
    </dgm:pt>
    <dgm:pt modelId="{74BE6A53-E3BD-450A-A9F0-B9AFCD28759E}">
      <dgm:prSet phldrT="[Text]" custT="1"/>
      <dgm:spPr/>
      <dgm:t>
        <a:bodyPr/>
        <a:lstStyle/>
        <a:p>
          <a:r>
            <a:rPr lang="en-NZ" sz="1600" dirty="0" smtClean="0"/>
            <a:t>Collect data</a:t>
          </a:r>
          <a:endParaRPr lang="en-NZ" sz="1600" dirty="0"/>
        </a:p>
      </dgm:t>
    </dgm:pt>
    <dgm:pt modelId="{8C0A7901-D578-4E43-818F-52FFF29953B6}" type="parTrans" cxnId="{0AD380F5-8D6C-4BB2-8360-C4D71C080202}">
      <dgm:prSet/>
      <dgm:spPr/>
      <dgm:t>
        <a:bodyPr/>
        <a:lstStyle/>
        <a:p>
          <a:endParaRPr lang="en-NZ"/>
        </a:p>
      </dgm:t>
    </dgm:pt>
    <dgm:pt modelId="{7AFAD213-F032-4890-AB0A-FDCCA87E2C6A}" type="sibTrans" cxnId="{0AD380F5-8D6C-4BB2-8360-C4D71C080202}">
      <dgm:prSet/>
      <dgm:spPr/>
      <dgm:t>
        <a:bodyPr/>
        <a:lstStyle/>
        <a:p>
          <a:endParaRPr lang="en-NZ"/>
        </a:p>
      </dgm:t>
    </dgm:pt>
    <dgm:pt modelId="{208506CC-6236-470C-B3DB-43ABCFDDFF28}">
      <dgm:prSet custT="1"/>
      <dgm:spPr/>
      <dgm:t>
        <a:bodyPr/>
        <a:lstStyle/>
        <a:p>
          <a:r>
            <a:rPr lang="en-NZ" sz="1600" dirty="0" smtClean="0"/>
            <a:t>Make evaluation judgement</a:t>
          </a:r>
          <a:endParaRPr lang="en-NZ" sz="1600" dirty="0"/>
        </a:p>
      </dgm:t>
    </dgm:pt>
    <dgm:pt modelId="{29101046-4DB3-426C-9F37-7543B8B740C3}" type="parTrans" cxnId="{6D856C68-AE92-4BB8-BEDA-0E2B2213C0C5}">
      <dgm:prSet/>
      <dgm:spPr/>
      <dgm:t>
        <a:bodyPr/>
        <a:lstStyle/>
        <a:p>
          <a:endParaRPr lang="en-NZ"/>
        </a:p>
      </dgm:t>
    </dgm:pt>
    <dgm:pt modelId="{2E2B28B1-05D4-4AB9-86EE-C5A64264CF39}" type="sibTrans" cxnId="{6D856C68-AE92-4BB8-BEDA-0E2B2213C0C5}">
      <dgm:prSet/>
      <dgm:spPr/>
      <dgm:t>
        <a:bodyPr/>
        <a:lstStyle/>
        <a:p>
          <a:endParaRPr lang="en-NZ"/>
        </a:p>
      </dgm:t>
    </dgm:pt>
    <dgm:pt modelId="{2C8F6134-5D9F-4888-A202-D4233FEC22BE}">
      <dgm:prSet/>
      <dgm:spPr/>
      <dgm:t>
        <a:bodyPr/>
        <a:lstStyle/>
        <a:p>
          <a:endParaRPr lang="en-NZ"/>
        </a:p>
      </dgm:t>
    </dgm:pt>
    <dgm:pt modelId="{C6C01BAD-ED1F-4683-90C8-6DA9A9708259}" type="parTrans" cxnId="{7B4BB810-5806-4932-9A54-D6CD32C732BC}">
      <dgm:prSet/>
      <dgm:spPr/>
      <dgm:t>
        <a:bodyPr/>
        <a:lstStyle/>
        <a:p>
          <a:endParaRPr lang="en-NZ"/>
        </a:p>
      </dgm:t>
    </dgm:pt>
    <dgm:pt modelId="{983D89D1-2327-48B6-B74B-6BE8CF72484F}" type="sibTrans" cxnId="{7B4BB810-5806-4932-9A54-D6CD32C732BC}">
      <dgm:prSet/>
      <dgm:spPr/>
      <dgm:t>
        <a:bodyPr/>
        <a:lstStyle/>
        <a:p>
          <a:endParaRPr lang="en-NZ"/>
        </a:p>
      </dgm:t>
    </dgm:pt>
    <dgm:pt modelId="{6A3A8212-BCAC-4433-8111-DC346BB0EEB9}">
      <dgm:prSet phldrT="[Text]"/>
      <dgm:spPr/>
      <dgm:t>
        <a:bodyPr/>
        <a:lstStyle/>
        <a:p>
          <a:endParaRPr lang="en-NZ" dirty="0"/>
        </a:p>
      </dgm:t>
    </dgm:pt>
    <dgm:pt modelId="{220FFFB8-436C-4D68-8915-D89BB0EC79F1}" type="parTrans" cxnId="{435980D8-3CEB-4B43-817C-27B15B9FACA6}">
      <dgm:prSet/>
      <dgm:spPr/>
      <dgm:t>
        <a:bodyPr/>
        <a:lstStyle/>
        <a:p>
          <a:endParaRPr lang="en-NZ"/>
        </a:p>
      </dgm:t>
    </dgm:pt>
    <dgm:pt modelId="{5DF38F7F-D80F-4471-9B49-25AB41BB6611}" type="sibTrans" cxnId="{435980D8-3CEB-4B43-817C-27B15B9FACA6}">
      <dgm:prSet/>
      <dgm:spPr/>
      <dgm:t>
        <a:bodyPr/>
        <a:lstStyle/>
        <a:p>
          <a:endParaRPr lang="en-NZ"/>
        </a:p>
      </dgm:t>
    </dgm:pt>
    <dgm:pt modelId="{9584E038-83C2-4DF3-9914-5B9F95FF4D60}" type="pres">
      <dgm:prSet presAssocID="{D7F2B6C1-16CF-4A7F-8532-9129444F2F19}" presName="Name0" presStyleCnt="0">
        <dgm:presLayoutVars>
          <dgm:chMax val="7"/>
          <dgm:chPref val="5"/>
        </dgm:presLayoutVars>
      </dgm:prSet>
      <dgm:spPr/>
      <dgm:t>
        <a:bodyPr/>
        <a:lstStyle/>
        <a:p>
          <a:endParaRPr lang="en-NZ"/>
        </a:p>
      </dgm:t>
    </dgm:pt>
    <dgm:pt modelId="{38BFF475-6530-4C61-9561-530A92DB0580}" type="pres">
      <dgm:prSet presAssocID="{D7F2B6C1-16CF-4A7F-8532-9129444F2F19}" presName="arrowNode" presStyleLbl="node1" presStyleIdx="0" presStyleCnt="1"/>
      <dgm:spPr/>
    </dgm:pt>
    <dgm:pt modelId="{6CBE48B4-5FF2-4C4E-B1A5-953A75A220A6}" type="pres">
      <dgm:prSet presAssocID="{F4CBBA38-BC1A-4B67-B283-25262CAAA4E2}" presName="txNode1" presStyleLbl="revTx" presStyleIdx="0" presStyleCnt="6" custScaleX="113804" custScaleY="40989" custLinFactX="6999" custLinFactNeighborX="100000" custLinFactNeighborY="87644">
        <dgm:presLayoutVars>
          <dgm:bulletEnabled val="1"/>
        </dgm:presLayoutVars>
      </dgm:prSet>
      <dgm:spPr/>
      <dgm:t>
        <a:bodyPr/>
        <a:lstStyle/>
        <a:p>
          <a:endParaRPr lang="en-NZ"/>
        </a:p>
      </dgm:t>
    </dgm:pt>
    <dgm:pt modelId="{8B08C1F1-C2C0-47C1-A7B0-A91054170C86}" type="pres">
      <dgm:prSet presAssocID="{FE37FF6C-8FF9-416B-B0AA-771239E32026}" presName="txNode2" presStyleLbl="revTx" presStyleIdx="1" presStyleCnt="6" custScaleX="103742" custScaleY="55037" custLinFactNeighborX="14371" custLinFactNeighborY="40017">
        <dgm:presLayoutVars>
          <dgm:bulletEnabled val="1"/>
        </dgm:presLayoutVars>
      </dgm:prSet>
      <dgm:spPr/>
      <dgm:t>
        <a:bodyPr/>
        <a:lstStyle/>
        <a:p>
          <a:endParaRPr lang="en-NZ"/>
        </a:p>
      </dgm:t>
    </dgm:pt>
    <dgm:pt modelId="{E30D02B0-2D74-4133-B657-B07B77552CBE}" type="pres">
      <dgm:prSet presAssocID="{D5E9D3EC-4CA6-4CEE-9340-D9084139F964}" presName="dotNode2" presStyleCnt="0"/>
      <dgm:spPr/>
    </dgm:pt>
    <dgm:pt modelId="{5A3A7E28-EB65-46F7-B738-8BF0AACFC3F9}" type="pres">
      <dgm:prSet presAssocID="{D5E9D3EC-4CA6-4CEE-9340-D9084139F964}" presName="dotRepeatNode" presStyleLbl="fgShp" presStyleIdx="0" presStyleCnt="4"/>
      <dgm:spPr/>
      <dgm:t>
        <a:bodyPr/>
        <a:lstStyle/>
        <a:p>
          <a:endParaRPr lang="en-NZ"/>
        </a:p>
      </dgm:t>
    </dgm:pt>
    <dgm:pt modelId="{7CBE08A2-E569-406A-9312-FA29EB076D3B}" type="pres">
      <dgm:prSet presAssocID="{74BE6A53-E3BD-450A-A9F0-B9AFCD28759E}" presName="txNode3" presStyleLbl="revTx" presStyleIdx="2" presStyleCnt="6" custScaleX="75168" custScaleY="49806" custLinFactX="44268" custLinFactNeighborX="100000" custLinFactNeighborY="48891">
        <dgm:presLayoutVars>
          <dgm:bulletEnabled val="1"/>
        </dgm:presLayoutVars>
      </dgm:prSet>
      <dgm:spPr/>
      <dgm:t>
        <a:bodyPr/>
        <a:lstStyle/>
        <a:p>
          <a:endParaRPr lang="en-NZ"/>
        </a:p>
      </dgm:t>
    </dgm:pt>
    <dgm:pt modelId="{0E72BF4B-D86F-4979-B75A-E09A27BEC551}" type="pres">
      <dgm:prSet presAssocID="{7AFAD213-F032-4890-AB0A-FDCCA87E2C6A}" presName="dotNode3" presStyleCnt="0"/>
      <dgm:spPr/>
    </dgm:pt>
    <dgm:pt modelId="{1B860FC0-DF66-4BFF-8E26-C799BA2D5E99}" type="pres">
      <dgm:prSet presAssocID="{7AFAD213-F032-4890-AB0A-FDCCA87E2C6A}" presName="dotRepeatNode" presStyleLbl="fgShp" presStyleIdx="1" presStyleCnt="4"/>
      <dgm:spPr/>
      <dgm:t>
        <a:bodyPr/>
        <a:lstStyle/>
        <a:p>
          <a:endParaRPr lang="en-NZ"/>
        </a:p>
      </dgm:t>
    </dgm:pt>
    <dgm:pt modelId="{F38DCF10-36D6-432B-A9FC-DE80B28C8906}" type="pres">
      <dgm:prSet presAssocID="{208506CC-6236-470C-B3DB-43ABCFDDFF28}" presName="txNode4" presStyleLbl="revTx" presStyleIdx="3" presStyleCnt="6" custScaleX="100477" custLinFactNeighborX="20619" custLinFactNeighborY="62466">
        <dgm:presLayoutVars>
          <dgm:bulletEnabled val="1"/>
        </dgm:presLayoutVars>
      </dgm:prSet>
      <dgm:spPr/>
      <dgm:t>
        <a:bodyPr/>
        <a:lstStyle/>
        <a:p>
          <a:endParaRPr lang="en-NZ"/>
        </a:p>
      </dgm:t>
    </dgm:pt>
    <dgm:pt modelId="{891AC353-049D-40B7-8534-CE9E89F4F9C0}" type="pres">
      <dgm:prSet presAssocID="{2E2B28B1-05D4-4AB9-86EE-C5A64264CF39}" presName="dotNode4" presStyleCnt="0"/>
      <dgm:spPr/>
    </dgm:pt>
    <dgm:pt modelId="{C909B9D5-CD70-49DF-BC98-8FE825DB0ACB}" type="pres">
      <dgm:prSet presAssocID="{2E2B28B1-05D4-4AB9-86EE-C5A64264CF39}" presName="dotRepeatNode" presStyleLbl="fgShp" presStyleIdx="2" presStyleCnt="4"/>
      <dgm:spPr/>
      <dgm:t>
        <a:bodyPr/>
        <a:lstStyle/>
        <a:p>
          <a:endParaRPr lang="en-NZ"/>
        </a:p>
      </dgm:t>
    </dgm:pt>
    <dgm:pt modelId="{3798E9B2-7DE5-4117-ADAA-E01E1CC3BF35}" type="pres">
      <dgm:prSet presAssocID="{2C8F6134-5D9F-4888-A202-D4233FEC22BE}" presName="txNode5" presStyleLbl="revTx" presStyleIdx="4" presStyleCnt="6">
        <dgm:presLayoutVars>
          <dgm:bulletEnabled val="1"/>
        </dgm:presLayoutVars>
      </dgm:prSet>
      <dgm:spPr/>
      <dgm:t>
        <a:bodyPr/>
        <a:lstStyle/>
        <a:p>
          <a:endParaRPr lang="en-NZ"/>
        </a:p>
      </dgm:t>
    </dgm:pt>
    <dgm:pt modelId="{9663ADA3-F669-4630-AFD0-2E413E631F14}" type="pres">
      <dgm:prSet presAssocID="{983D89D1-2327-48B6-B74B-6BE8CF72484F}" presName="dotNode5" presStyleCnt="0"/>
      <dgm:spPr/>
    </dgm:pt>
    <dgm:pt modelId="{1F324934-559D-41CF-AABE-250DF6D78538}" type="pres">
      <dgm:prSet presAssocID="{983D89D1-2327-48B6-B74B-6BE8CF72484F}" presName="dotRepeatNode" presStyleLbl="fgShp" presStyleIdx="3" presStyleCnt="4"/>
      <dgm:spPr/>
      <dgm:t>
        <a:bodyPr/>
        <a:lstStyle/>
        <a:p>
          <a:endParaRPr lang="en-NZ"/>
        </a:p>
      </dgm:t>
    </dgm:pt>
    <dgm:pt modelId="{D539BC3E-06B8-47F0-AF76-4C83FFCE9B69}" type="pres">
      <dgm:prSet presAssocID="{6A3A8212-BCAC-4433-8111-DC346BB0EEB9}" presName="txNode6" presStyleLbl="revTx" presStyleIdx="5" presStyleCnt="6">
        <dgm:presLayoutVars>
          <dgm:bulletEnabled val="1"/>
        </dgm:presLayoutVars>
      </dgm:prSet>
      <dgm:spPr/>
      <dgm:t>
        <a:bodyPr/>
        <a:lstStyle/>
        <a:p>
          <a:endParaRPr lang="en-NZ"/>
        </a:p>
      </dgm:t>
    </dgm:pt>
  </dgm:ptLst>
  <dgm:cxnLst>
    <dgm:cxn modelId="{D3AC3C37-0809-4A32-9476-648134C60B21}" type="presOf" srcId="{2E2B28B1-05D4-4AB9-86EE-C5A64264CF39}" destId="{C909B9D5-CD70-49DF-BC98-8FE825DB0ACB}" srcOrd="0" destOrd="0" presId="urn:microsoft.com/office/officeart/2009/3/layout/DescendingProcess"/>
    <dgm:cxn modelId="{02BE9903-2301-4C68-841D-27FB154FEBB1}" type="presOf" srcId="{74BE6A53-E3BD-450A-A9F0-B9AFCD28759E}" destId="{7CBE08A2-E569-406A-9312-FA29EB076D3B}" srcOrd="0" destOrd="0" presId="urn:microsoft.com/office/officeart/2009/3/layout/DescendingProcess"/>
    <dgm:cxn modelId="{42F654F5-8E7D-4614-A301-93E8403AFA80}" srcId="{D7F2B6C1-16CF-4A7F-8532-9129444F2F19}" destId="{FE37FF6C-8FF9-416B-B0AA-771239E32026}" srcOrd="1" destOrd="0" parTransId="{4F7BC0DA-885B-40F3-A56E-FD1CF17F333E}" sibTransId="{D5E9D3EC-4CA6-4CEE-9340-D9084139F964}"/>
    <dgm:cxn modelId="{7AEDD5D7-C2E1-47D2-BB1B-08F105E2FF9C}" type="presOf" srcId="{D5E9D3EC-4CA6-4CEE-9340-D9084139F964}" destId="{5A3A7E28-EB65-46F7-B738-8BF0AACFC3F9}" srcOrd="0" destOrd="0" presId="urn:microsoft.com/office/officeart/2009/3/layout/DescendingProcess"/>
    <dgm:cxn modelId="{6D856C68-AE92-4BB8-BEDA-0E2B2213C0C5}" srcId="{D7F2B6C1-16CF-4A7F-8532-9129444F2F19}" destId="{208506CC-6236-470C-B3DB-43ABCFDDFF28}" srcOrd="3" destOrd="0" parTransId="{29101046-4DB3-426C-9F37-7543B8B740C3}" sibTransId="{2E2B28B1-05D4-4AB9-86EE-C5A64264CF39}"/>
    <dgm:cxn modelId="{0AD380F5-8D6C-4BB2-8360-C4D71C080202}" srcId="{D7F2B6C1-16CF-4A7F-8532-9129444F2F19}" destId="{74BE6A53-E3BD-450A-A9F0-B9AFCD28759E}" srcOrd="2" destOrd="0" parTransId="{8C0A7901-D578-4E43-818F-52FFF29953B6}" sibTransId="{7AFAD213-F032-4890-AB0A-FDCCA87E2C6A}"/>
    <dgm:cxn modelId="{27FB0C2D-D1A5-4821-81F2-301A31BA0B36}" type="presOf" srcId="{FE37FF6C-8FF9-416B-B0AA-771239E32026}" destId="{8B08C1F1-C2C0-47C1-A7B0-A91054170C86}" srcOrd="0" destOrd="0" presId="urn:microsoft.com/office/officeart/2009/3/layout/DescendingProcess"/>
    <dgm:cxn modelId="{D07D7D16-951D-4BB5-A15F-A1F640F6EF61}" type="presOf" srcId="{6A3A8212-BCAC-4433-8111-DC346BB0EEB9}" destId="{D539BC3E-06B8-47F0-AF76-4C83FFCE9B69}" srcOrd="0" destOrd="0" presId="urn:microsoft.com/office/officeart/2009/3/layout/DescendingProcess"/>
    <dgm:cxn modelId="{C15A0BF5-F7F8-4AC7-A69C-C10019D9E56A}" type="presOf" srcId="{208506CC-6236-470C-B3DB-43ABCFDDFF28}" destId="{F38DCF10-36D6-432B-A9FC-DE80B28C8906}" srcOrd="0" destOrd="0" presId="urn:microsoft.com/office/officeart/2009/3/layout/DescendingProcess"/>
    <dgm:cxn modelId="{BB660D70-F357-44FF-9E41-DD9796F6C28B}" srcId="{D7F2B6C1-16CF-4A7F-8532-9129444F2F19}" destId="{F4CBBA38-BC1A-4B67-B283-25262CAAA4E2}" srcOrd="0" destOrd="0" parTransId="{33560989-B315-4548-AC67-4C6F0B812411}" sibTransId="{5B9866B0-02CB-45F9-A3AD-C8F2003D02D0}"/>
    <dgm:cxn modelId="{CE6DC3D7-FE95-41F1-8162-953BD64D190A}" type="presOf" srcId="{D7F2B6C1-16CF-4A7F-8532-9129444F2F19}" destId="{9584E038-83C2-4DF3-9914-5B9F95FF4D60}" srcOrd="0" destOrd="0" presId="urn:microsoft.com/office/officeart/2009/3/layout/DescendingProcess"/>
    <dgm:cxn modelId="{89A7C6A9-E068-4D07-A33E-9CDA6FBE7D9A}" type="presOf" srcId="{983D89D1-2327-48B6-B74B-6BE8CF72484F}" destId="{1F324934-559D-41CF-AABE-250DF6D78538}" srcOrd="0" destOrd="0" presId="urn:microsoft.com/office/officeart/2009/3/layout/DescendingProcess"/>
    <dgm:cxn modelId="{47DD2B96-37DD-4AE1-A4FC-4F4E2C1B619E}" type="presOf" srcId="{7AFAD213-F032-4890-AB0A-FDCCA87E2C6A}" destId="{1B860FC0-DF66-4BFF-8E26-C799BA2D5E99}" srcOrd="0" destOrd="0" presId="urn:microsoft.com/office/officeart/2009/3/layout/DescendingProcess"/>
    <dgm:cxn modelId="{435980D8-3CEB-4B43-817C-27B15B9FACA6}" srcId="{D7F2B6C1-16CF-4A7F-8532-9129444F2F19}" destId="{6A3A8212-BCAC-4433-8111-DC346BB0EEB9}" srcOrd="5" destOrd="0" parTransId="{220FFFB8-436C-4D68-8915-D89BB0EC79F1}" sibTransId="{5DF38F7F-D80F-4471-9B49-25AB41BB6611}"/>
    <dgm:cxn modelId="{087CE4EB-3BD3-44BC-BF0E-8A08B9682C09}" type="presOf" srcId="{F4CBBA38-BC1A-4B67-B283-25262CAAA4E2}" destId="{6CBE48B4-5FF2-4C4E-B1A5-953A75A220A6}" srcOrd="0" destOrd="0" presId="urn:microsoft.com/office/officeart/2009/3/layout/DescendingProcess"/>
    <dgm:cxn modelId="{7B4BB810-5806-4932-9A54-D6CD32C732BC}" srcId="{D7F2B6C1-16CF-4A7F-8532-9129444F2F19}" destId="{2C8F6134-5D9F-4888-A202-D4233FEC22BE}" srcOrd="4" destOrd="0" parTransId="{C6C01BAD-ED1F-4683-90C8-6DA9A9708259}" sibTransId="{983D89D1-2327-48B6-B74B-6BE8CF72484F}"/>
    <dgm:cxn modelId="{B5730B12-0EA6-487E-AC2C-676E50D90224}" type="presOf" srcId="{2C8F6134-5D9F-4888-A202-D4233FEC22BE}" destId="{3798E9B2-7DE5-4117-ADAA-E01E1CC3BF35}" srcOrd="0" destOrd="0" presId="urn:microsoft.com/office/officeart/2009/3/layout/DescendingProcess"/>
    <dgm:cxn modelId="{DE7A21D6-B128-4961-B165-E588266B93FD}" type="presParOf" srcId="{9584E038-83C2-4DF3-9914-5B9F95FF4D60}" destId="{38BFF475-6530-4C61-9561-530A92DB0580}" srcOrd="0" destOrd="0" presId="urn:microsoft.com/office/officeart/2009/3/layout/DescendingProcess"/>
    <dgm:cxn modelId="{ED682C7F-A30F-4E40-8325-709A00FEF532}" type="presParOf" srcId="{9584E038-83C2-4DF3-9914-5B9F95FF4D60}" destId="{6CBE48B4-5FF2-4C4E-B1A5-953A75A220A6}" srcOrd="1" destOrd="0" presId="urn:microsoft.com/office/officeart/2009/3/layout/DescendingProcess"/>
    <dgm:cxn modelId="{C9239EDA-3C18-42E1-B65D-813CB669ECAC}" type="presParOf" srcId="{9584E038-83C2-4DF3-9914-5B9F95FF4D60}" destId="{8B08C1F1-C2C0-47C1-A7B0-A91054170C86}" srcOrd="2" destOrd="0" presId="urn:microsoft.com/office/officeart/2009/3/layout/DescendingProcess"/>
    <dgm:cxn modelId="{6EAF91C3-EB0F-4977-B6F9-B5BF6BE9E19E}" type="presParOf" srcId="{9584E038-83C2-4DF3-9914-5B9F95FF4D60}" destId="{E30D02B0-2D74-4133-B657-B07B77552CBE}" srcOrd="3" destOrd="0" presId="urn:microsoft.com/office/officeart/2009/3/layout/DescendingProcess"/>
    <dgm:cxn modelId="{5D0D824D-D5C6-4B20-B865-F7C0F2D8FF7A}" type="presParOf" srcId="{E30D02B0-2D74-4133-B657-B07B77552CBE}" destId="{5A3A7E28-EB65-46F7-B738-8BF0AACFC3F9}" srcOrd="0" destOrd="0" presId="urn:microsoft.com/office/officeart/2009/3/layout/DescendingProcess"/>
    <dgm:cxn modelId="{697F7071-EC89-4C9B-AB6B-E223F72D1683}" type="presParOf" srcId="{9584E038-83C2-4DF3-9914-5B9F95FF4D60}" destId="{7CBE08A2-E569-406A-9312-FA29EB076D3B}" srcOrd="4" destOrd="0" presId="urn:microsoft.com/office/officeart/2009/3/layout/DescendingProcess"/>
    <dgm:cxn modelId="{D914C23A-DC09-42B0-ABB4-DBF2B1AD7CE4}" type="presParOf" srcId="{9584E038-83C2-4DF3-9914-5B9F95FF4D60}" destId="{0E72BF4B-D86F-4979-B75A-E09A27BEC551}" srcOrd="5" destOrd="0" presId="urn:microsoft.com/office/officeart/2009/3/layout/DescendingProcess"/>
    <dgm:cxn modelId="{56D264E6-E4F2-4436-8465-A68DDFC5B326}" type="presParOf" srcId="{0E72BF4B-D86F-4979-B75A-E09A27BEC551}" destId="{1B860FC0-DF66-4BFF-8E26-C799BA2D5E99}" srcOrd="0" destOrd="0" presId="urn:microsoft.com/office/officeart/2009/3/layout/DescendingProcess"/>
    <dgm:cxn modelId="{94C7EE4D-E311-46CC-A202-880F2B05BD0D}" type="presParOf" srcId="{9584E038-83C2-4DF3-9914-5B9F95FF4D60}" destId="{F38DCF10-36D6-432B-A9FC-DE80B28C8906}" srcOrd="6" destOrd="0" presId="urn:microsoft.com/office/officeart/2009/3/layout/DescendingProcess"/>
    <dgm:cxn modelId="{7AD4E1D3-796F-4056-81E8-B55A8AE67A6A}" type="presParOf" srcId="{9584E038-83C2-4DF3-9914-5B9F95FF4D60}" destId="{891AC353-049D-40B7-8534-CE9E89F4F9C0}" srcOrd="7" destOrd="0" presId="urn:microsoft.com/office/officeart/2009/3/layout/DescendingProcess"/>
    <dgm:cxn modelId="{2F8F9325-FBC5-43B5-A421-AB566E06EC23}" type="presParOf" srcId="{891AC353-049D-40B7-8534-CE9E89F4F9C0}" destId="{C909B9D5-CD70-49DF-BC98-8FE825DB0ACB}" srcOrd="0" destOrd="0" presId="urn:microsoft.com/office/officeart/2009/3/layout/DescendingProcess"/>
    <dgm:cxn modelId="{21988A3C-9FED-4892-A740-5F80AFE580AE}" type="presParOf" srcId="{9584E038-83C2-4DF3-9914-5B9F95FF4D60}" destId="{3798E9B2-7DE5-4117-ADAA-E01E1CC3BF35}" srcOrd="8" destOrd="0" presId="urn:microsoft.com/office/officeart/2009/3/layout/DescendingProcess"/>
    <dgm:cxn modelId="{9E8D7682-6154-42D1-958B-A52D0765B614}" type="presParOf" srcId="{9584E038-83C2-4DF3-9914-5B9F95FF4D60}" destId="{9663ADA3-F669-4630-AFD0-2E413E631F14}" srcOrd="9" destOrd="0" presId="urn:microsoft.com/office/officeart/2009/3/layout/DescendingProcess"/>
    <dgm:cxn modelId="{4D951D0B-FCA8-4224-88BF-5826CCA862B7}" type="presParOf" srcId="{9663ADA3-F669-4630-AFD0-2E413E631F14}" destId="{1F324934-559D-41CF-AABE-250DF6D78538}" srcOrd="0" destOrd="0" presId="urn:microsoft.com/office/officeart/2009/3/layout/DescendingProcess"/>
    <dgm:cxn modelId="{23996ED0-A276-480C-A898-4D66704BF4AB}" type="presParOf" srcId="{9584E038-83C2-4DF3-9914-5B9F95FF4D60}" destId="{D539BC3E-06B8-47F0-AF76-4C83FFCE9B69}" srcOrd="10"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FF475-6530-4C61-9561-530A92DB0580}">
      <dsp:nvSpPr>
        <dsp:cNvPr id="0" name=""/>
        <dsp:cNvSpPr/>
      </dsp:nvSpPr>
      <dsp:spPr>
        <a:xfrm rot="4396374">
          <a:off x="1028427" y="932830"/>
          <a:ext cx="4046764" cy="2822113"/>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3A7E28-EB65-46F7-B738-8BF0AACFC3F9}">
      <dsp:nvSpPr>
        <dsp:cNvPr id="0" name=""/>
        <dsp:cNvSpPr/>
      </dsp:nvSpPr>
      <dsp:spPr>
        <a:xfrm>
          <a:off x="2407709" y="1211320"/>
          <a:ext cx="102193" cy="10219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860FC0-DF66-4BFF-8E26-C799BA2D5E99}">
      <dsp:nvSpPr>
        <dsp:cNvPr id="0" name=""/>
        <dsp:cNvSpPr/>
      </dsp:nvSpPr>
      <dsp:spPr>
        <a:xfrm>
          <a:off x="2984727" y="1654315"/>
          <a:ext cx="102193" cy="10219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09B9D5-CD70-49DF-BC98-8FE825DB0ACB}">
      <dsp:nvSpPr>
        <dsp:cNvPr id="0" name=""/>
        <dsp:cNvSpPr/>
      </dsp:nvSpPr>
      <dsp:spPr>
        <a:xfrm>
          <a:off x="3503476" y="2172783"/>
          <a:ext cx="102193" cy="10219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BE48B4-5FF2-4C4E-B1A5-953A75A220A6}">
      <dsp:nvSpPr>
        <dsp:cNvPr id="0" name=""/>
        <dsp:cNvSpPr/>
      </dsp:nvSpPr>
      <dsp:spPr>
        <a:xfrm>
          <a:off x="2666918" y="878672"/>
          <a:ext cx="2171293" cy="30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lvl="0" algn="l" defTabSz="711200">
            <a:lnSpc>
              <a:spcPct val="90000"/>
            </a:lnSpc>
            <a:spcBef>
              <a:spcPct val="0"/>
            </a:spcBef>
            <a:spcAft>
              <a:spcPct val="35000"/>
            </a:spcAft>
          </a:pPr>
          <a:r>
            <a:rPr lang="en-NZ" sz="1600" kern="1200" dirty="0" smtClean="0"/>
            <a:t>What is valued?</a:t>
          </a:r>
          <a:endParaRPr lang="en-NZ" sz="2000" kern="1200" dirty="0"/>
        </a:p>
      </dsp:txBody>
      <dsp:txXfrm>
        <a:off x="2666918" y="878672"/>
        <a:ext cx="2171293" cy="307435"/>
      </dsp:txXfrm>
    </dsp:sp>
    <dsp:sp modelId="{8B08C1F1-C2C0-47C1-A7B0-A91054170C86}">
      <dsp:nvSpPr>
        <dsp:cNvPr id="0" name=""/>
        <dsp:cNvSpPr/>
      </dsp:nvSpPr>
      <dsp:spPr>
        <a:xfrm>
          <a:off x="3432105" y="1356161"/>
          <a:ext cx="2942230" cy="41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NZ" sz="1600" kern="1200" dirty="0" smtClean="0"/>
            <a:t>Establish criteria and standards</a:t>
          </a:r>
          <a:endParaRPr lang="en-NZ" sz="1600" kern="1200" dirty="0"/>
        </a:p>
      </dsp:txBody>
      <dsp:txXfrm>
        <a:off x="3432105" y="1356161"/>
        <a:ext cx="2942230" cy="412801"/>
      </dsp:txXfrm>
    </dsp:sp>
    <dsp:sp modelId="{7CBE08A2-E569-406A-9312-FA29EB076D3B}">
      <dsp:nvSpPr>
        <dsp:cNvPr id="0" name=""/>
        <dsp:cNvSpPr/>
      </dsp:nvSpPr>
      <dsp:spPr>
        <a:xfrm>
          <a:off x="3746555" y="1885332"/>
          <a:ext cx="1434148" cy="373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r" defTabSz="711200">
            <a:lnSpc>
              <a:spcPct val="90000"/>
            </a:lnSpc>
            <a:spcBef>
              <a:spcPct val="0"/>
            </a:spcBef>
            <a:spcAft>
              <a:spcPct val="35000"/>
            </a:spcAft>
          </a:pPr>
          <a:r>
            <a:rPr lang="en-NZ" sz="1600" kern="1200" dirty="0" smtClean="0"/>
            <a:t>Collect data</a:t>
          </a:r>
          <a:endParaRPr lang="en-NZ" sz="1600" kern="1200" dirty="0"/>
        </a:p>
      </dsp:txBody>
      <dsp:txXfrm>
        <a:off x="3746555" y="1885332"/>
        <a:ext cx="1434148" cy="373566"/>
      </dsp:txXfrm>
    </dsp:sp>
    <dsp:sp modelId="{1F324934-559D-41CF-AABE-250DF6D78538}">
      <dsp:nvSpPr>
        <dsp:cNvPr id="0" name=""/>
        <dsp:cNvSpPr/>
      </dsp:nvSpPr>
      <dsp:spPr>
        <a:xfrm>
          <a:off x="3878873" y="2743285"/>
          <a:ext cx="102193" cy="10219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8DCF10-36D6-432B-A9FC-DE80B28C8906}">
      <dsp:nvSpPr>
        <dsp:cNvPr id="0" name=""/>
        <dsp:cNvSpPr/>
      </dsp:nvSpPr>
      <dsp:spPr>
        <a:xfrm>
          <a:off x="4394615" y="2317380"/>
          <a:ext cx="1917024" cy="750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NZ" sz="1600" kern="1200" dirty="0" smtClean="0"/>
            <a:t>Make evaluation judgement</a:t>
          </a:r>
          <a:endParaRPr lang="en-NZ" sz="1600" kern="1200" dirty="0"/>
        </a:p>
      </dsp:txBody>
      <dsp:txXfrm>
        <a:off x="4394615" y="2317380"/>
        <a:ext cx="1917024" cy="750043"/>
      </dsp:txXfrm>
    </dsp:sp>
    <dsp:sp modelId="{3798E9B2-7DE5-4117-ADAA-E01E1CC3BF35}">
      <dsp:nvSpPr>
        <dsp:cNvPr id="0" name=""/>
        <dsp:cNvSpPr/>
      </dsp:nvSpPr>
      <dsp:spPr>
        <a:xfrm>
          <a:off x="757144" y="2419360"/>
          <a:ext cx="2836103" cy="750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690" tIns="59690" rIns="59690" bIns="59690" numCol="1" spcCol="1270" anchor="ctr" anchorCtr="0">
          <a:noAutofit/>
        </a:bodyPr>
        <a:lstStyle/>
        <a:p>
          <a:pPr lvl="0" algn="r" defTabSz="2089150">
            <a:lnSpc>
              <a:spcPct val="90000"/>
            </a:lnSpc>
            <a:spcBef>
              <a:spcPct val="0"/>
            </a:spcBef>
            <a:spcAft>
              <a:spcPct val="35000"/>
            </a:spcAft>
          </a:pPr>
          <a:endParaRPr lang="en-NZ" sz="4700" kern="1200"/>
        </a:p>
      </dsp:txBody>
      <dsp:txXfrm>
        <a:off x="757144" y="2419360"/>
        <a:ext cx="2836103" cy="750043"/>
      </dsp:txXfrm>
    </dsp:sp>
    <dsp:sp modelId="{D539BC3E-06B8-47F0-AF76-4C83FFCE9B69}">
      <dsp:nvSpPr>
        <dsp:cNvPr id="0" name=""/>
        <dsp:cNvSpPr/>
      </dsp:nvSpPr>
      <dsp:spPr>
        <a:xfrm>
          <a:off x="3335419" y="3937730"/>
          <a:ext cx="2578275" cy="750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690" tIns="59690" rIns="59690" bIns="59690" numCol="1" spcCol="1270" anchor="t" anchorCtr="0">
          <a:noAutofit/>
        </a:bodyPr>
        <a:lstStyle/>
        <a:p>
          <a:pPr lvl="0" algn="ctr" defTabSz="2089150">
            <a:lnSpc>
              <a:spcPct val="90000"/>
            </a:lnSpc>
            <a:spcBef>
              <a:spcPct val="0"/>
            </a:spcBef>
            <a:spcAft>
              <a:spcPct val="35000"/>
            </a:spcAft>
          </a:pPr>
          <a:endParaRPr lang="en-NZ" sz="4700" kern="1200" dirty="0"/>
        </a:p>
      </dsp:txBody>
      <dsp:txXfrm>
        <a:off x="3335419" y="3937730"/>
        <a:ext cx="2578275" cy="750043"/>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en-NZ"/>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7CAC7559-75E1-4D0B-99C0-6F893EA56000}" type="datetimeFigureOut">
              <a:rPr lang="en-NZ"/>
              <a:pPr>
                <a:defRPr/>
              </a:pPr>
              <a:t>1/09/2011</a:t>
            </a:fld>
            <a:endParaRPr lang="en-NZ"/>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pPr>
              <a:defRPr/>
            </a:pPr>
            <a:endParaRPr lang="en-NZ"/>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pPr>
              <a:defRPr/>
            </a:pPr>
            <a:fld id="{55DFC084-BDB7-414E-8A6A-1E8A81D0B5AD}" type="slidenum">
              <a:rPr lang="en-NZ"/>
              <a:pPr>
                <a:defRPr/>
              </a:pPr>
              <a:t>‹#›</a:t>
            </a:fld>
            <a:endParaRPr lang="en-NZ"/>
          </a:p>
        </p:txBody>
      </p:sp>
    </p:spTree>
    <p:extLst>
      <p:ext uri="{BB962C8B-B14F-4D97-AF65-F5344CB8AC3E}">
        <p14:creationId xmlns:p14="http://schemas.microsoft.com/office/powerpoint/2010/main" val="2473698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NZ"/>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7A04A5C-620C-4450-A60E-5FBE8FB1F955}" type="datetimeFigureOut">
              <a:rPr lang="en-NZ"/>
              <a:pPr>
                <a:defRPr/>
              </a:pPr>
              <a:t>1/09/2011</a:t>
            </a:fld>
            <a:endParaRPr lang="en-NZ"/>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NZ" noProof="0" smtClean="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smtClean="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NZ"/>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40A9AA8-47FA-4E53-B39A-55AC556C6C98}" type="slidenum">
              <a:rPr lang="en-NZ"/>
              <a:pPr>
                <a:defRPr/>
              </a:pPr>
              <a:t>‹#›</a:t>
            </a:fld>
            <a:endParaRPr lang="en-NZ"/>
          </a:p>
        </p:txBody>
      </p:sp>
    </p:spTree>
    <p:extLst>
      <p:ext uri="{BB962C8B-B14F-4D97-AF65-F5344CB8AC3E}">
        <p14:creationId xmlns:p14="http://schemas.microsoft.com/office/powerpoint/2010/main" val="2321074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NZ" smtClean="0"/>
              <a:t>Introductions</a:t>
            </a:r>
          </a:p>
          <a:p>
            <a:pPr eaLnBrk="1" hangingPunct="1">
              <a:spcBef>
                <a:spcPct val="0"/>
              </a:spcBef>
            </a:pPr>
            <a:endParaRPr lang="en-NZ" smtClean="0"/>
          </a:p>
        </p:txBody>
      </p:sp>
      <p:sp>
        <p:nvSpPr>
          <p:cNvPr id="215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16FB77AA-57BF-4661-8AE0-AE067C31C2A0}" type="slidenum">
              <a:rPr lang="en-NZ" smtClean="0">
                <a:latin typeface="Calibri" pitchFamily="34" charset="0"/>
              </a:rPr>
              <a:pPr fontAlgn="base">
                <a:spcBef>
                  <a:spcPct val="0"/>
                </a:spcBef>
                <a:spcAft>
                  <a:spcPct val="0"/>
                </a:spcAft>
                <a:defRPr/>
              </a:pPr>
              <a:t>1</a:t>
            </a:fld>
            <a:endParaRPr lang="en-NZ"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476EAADA-6B20-4759-AEBB-03FB929E8E0F}" type="slidenum">
              <a:rPr lang="en-GB" smtClean="0">
                <a:latin typeface="Calibri" pitchFamily="34" charset="0"/>
              </a:rPr>
              <a:pPr fontAlgn="base">
                <a:spcBef>
                  <a:spcPct val="0"/>
                </a:spcBef>
                <a:spcAft>
                  <a:spcPct val="0"/>
                </a:spcAft>
                <a:defRPr/>
              </a:pPr>
              <a:t>13</a:t>
            </a:fld>
            <a:endParaRPr lang="en-GB" smtClean="0">
              <a:latin typeface="Calibri" pitchFamily="34" charset="0"/>
            </a:endParaRPr>
          </a:p>
        </p:txBody>
      </p:sp>
      <p:sp>
        <p:nvSpPr>
          <p:cNvPr id="3072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0724" name="Rectangle 3"/>
          <p:cNvSpPr>
            <a:spLocks noGrp="1" noChangeArrowheads="1"/>
          </p:cNvSpPr>
          <p:nvPr>
            <p:ph type="body" idx="1"/>
          </p:nvPr>
        </p:nvSpPr>
        <p:spPr bwMode="auto">
          <a:xfrm>
            <a:off x="679450" y="4692650"/>
            <a:ext cx="5438775" cy="4440238"/>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N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DA5ED4A5-65B3-4BFF-9841-E0D00BECA35D}" type="slidenum">
              <a:rPr lang="en-GB" smtClean="0">
                <a:latin typeface="Calibri" pitchFamily="34" charset="0"/>
              </a:rPr>
              <a:pPr fontAlgn="base">
                <a:spcBef>
                  <a:spcPct val="0"/>
                </a:spcBef>
                <a:spcAft>
                  <a:spcPct val="0"/>
                </a:spcAft>
                <a:defRPr/>
              </a:pPr>
              <a:t>14</a:t>
            </a:fld>
            <a:endParaRPr lang="en-GB" smtClean="0">
              <a:latin typeface="Calibri" pitchFamily="34" charset="0"/>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NZ" b="1" smtClean="0"/>
          </a:p>
          <a:p>
            <a:pPr eaLnBrk="1" hangingPunct="1">
              <a:spcBef>
                <a:spcPct val="0"/>
              </a:spcBef>
            </a:pPr>
            <a:r>
              <a:rPr lang="en-NZ" smtClean="0"/>
              <a:t>Using whiteboard work up an example with the whole group</a:t>
            </a:r>
            <a:endParaRPr lang="en-GB" smtClean="0"/>
          </a:p>
          <a:p>
            <a:pPr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289AD456-69CF-44A0-BCDA-CF5C22A2B2AE}" type="slidenum">
              <a:rPr lang="en-GB" smtClean="0">
                <a:latin typeface="Calibri" pitchFamily="34" charset="0"/>
              </a:rPr>
              <a:pPr fontAlgn="base">
                <a:spcBef>
                  <a:spcPct val="0"/>
                </a:spcBef>
                <a:spcAft>
                  <a:spcPct val="0"/>
                </a:spcAft>
                <a:defRPr/>
              </a:pPr>
              <a:t>15</a:t>
            </a:fld>
            <a:endParaRPr lang="en-GB" smtClean="0">
              <a:latin typeface="Calibri" pitchFamily="34" charset="0"/>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NZ" b="1"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NZ" smtClean="0"/>
          </a:p>
        </p:txBody>
      </p:sp>
      <p:sp>
        <p:nvSpPr>
          <p:cNvPr id="4" name="Slide Number Placeholder 3"/>
          <p:cNvSpPr>
            <a:spLocks noGrp="1"/>
          </p:cNvSpPr>
          <p:nvPr>
            <p:ph type="sldNum" sz="quarter" idx="5"/>
          </p:nvPr>
        </p:nvSpPr>
        <p:spPr/>
        <p:txBody>
          <a:bodyPr/>
          <a:lstStyle/>
          <a:p>
            <a:pPr>
              <a:defRPr/>
            </a:pPr>
            <a:fld id="{A8162152-C8C3-49F8-90CA-6A13ABEE13CF}" type="slidenum">
              <a:rPr lang="en-NZ" smtClean="0"/>
              <a:pPr>
                <a:defRPr/>
              </a:pPr>
              <a:t>16</a:t>
            </a:fld>
            <a:endParaRPr lang="en-N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NZ" smtClean="0"/>
          </a:p>
        </p:txBody>
      </p:sp>
      <p:sp>
        <p:nvSpPr>
          <p:cNvPr id="4" name="Slide Number Placeholder 3"/>
          <p:cNvSpPr>
            <a:spLocks noGrp="1"/>
          </p:cNvSpPr>
          <p:nvPr>
            <p:ph type="sldNum" sz="quarter" idx="5"/>
          </p:nvPr>
        </p:nvSpPr>
        <p:spPr/>
        <p:txBody>
          <a:bodyPr/>
          <a:lstStyle/>
          <a:p>
            <a:pPr>
              <a:defRPr/>
            </a:pPr>
            <a:fld id="{B712C322-3BD6-42DA-BDEB-2A80B3F2FAC3}" type="slidenum">
              <a:rPr lang="en-NZ" smtClean="0"/>
              <a:pPr>
                <a:defRPr/>
              </a:pPr>
              <a:t>17</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NZ" smtClean="0"/>
              <a:t>This is a very time bound skills based session.</a:t>
            </a:r>
          </a:p>
          <a:p>
            <a:pPr eaLnBrk="1" hangingPunct="1">
              <a:spcBef>
                <a:spcPct val="0"/>
              </a:spcBef>
            </a:pPr>
            <a:endParaRPr lang="en-NZ" smtClean="0"/>
          </a:p>
          <a:p>
            <a:pPr eaLnBrk="1" hangingPunct="1">
              <a:spcBef>
                <a:spcPct val="0"/>
              </a:spcBef>
            </a:pPr>
            <a:r>
              <a:rPr lang="en-NZ" smtClean="0"/>
              <a:t>The purpose of the session is to show you a way to engage stakeholders in determining value.</a:t>
            </a:r>
          </a:p>
          <a:p>
            <a:pPr eaLnBrk="1" hangingPunct="1">
              <a:spcBef>
                <a:spcPct val="0"/>
              </a:spcBef>
            </a:pPr>
            <a:endParaRPr lang="en-NZ" smtClean="0"/>
          </a:p>
          <a:p>
            <a:pPr eaLnBrk="1" hangingPunct="1">
              <a:spcBef>
                <a:spcPct val="0"/>
              </a:spcBef>
            </a:pPr>
            <a:r>
              <a:rPr lang="en-NZ" smtClean="0"/>
              <a:t>We will have a brief discussion about value in evaluation, then ways of determining value. This will be followed by some practice exercises and end with a discussion.</a:t>
            </a:r>
          </a:p>
          <a:p>
            <a:pPr eaLnBrk="1" hangingPunct="1">
              <a:spcBef>
                <a:spcPct val="0"/>
              </a:spcBef>
            </a:pPr>
            <a:endParaRPr lang="en-NZ"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D73BC6F1-D395-4EB9-9E9C-CCA64E85DCCC}" type="slidenum">
              <a:rPr lang="en-NZ" smtClean="0">
                <a:latin typeface="Calibri" pitchFamily="34" charset="0"/>
              </a:rPr>
              <a:pPr fontAlgn="base">
                <a:spcBef>
                  <a:spcPct val="0"/>
                </a:spcBef>
                <a:spcAft>
                  <a:spcPct val="0"/>
                </a:spcAft>
                <a:defRPr/>
              </a:pPr>
              <a:t>2</a:t>
            </a:fld>
            <a:endParaRPr lang="en-NZ"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8F76A9EB-C748-47B6-87DD-88E6EE28F36D}" type="slidenum">
              <a:rPr lang="en-GB" smtClean="0">
                <a:latin typeface="Calibri" pitchFamily="34" charset="0"/>
              </a:rPr>
              <a:pPr fontAlgn="base">
                <a:spcBef>
                  <a:spcPct val="0"/>
                </a:spcBef>
                <a:spcAft>
                  <a:spcPct val="0"/>
                </a:spcAft>
                <a:defRPr/>
              </a:pPr>
              <a:t>3</a:t>
            </a:fld>
            <a:endParaRPr lang="en-GB" smtClean="0">
              <a:latin typeface="Calibri" pitchFamily="34" charset="0"/>
            </a:endParaRPr>
          </a:p>
        </p:txBody>
      </p:sp>
      <p:sp>
        <p:nvSpPr>
          <p:cNvPr id="23555" name="Rectangle 7"/>
          <p:cNvSpPr txBox="1">
            <a:spLocks noGrp="1" noChangeArrowheads="1"/>
          </p:cNvSpPr>
          <p:nvPr/>
        </p:nvSpPr>
        <p:spPr bwMode="auto">
          <a:xfrm>
            <a:off x="3851275" y="9378950"/>
            <a:ext cx="2944813" cy="493713"/>
          </a:xfrm>
          <a:prstGeom prst="rect">
            <a:avLst/>
          </a:prstGeom>
          <a:noFill/>
          <a:ln w="9525">
            <a:noFill/>
            <a:miter lim="800000"/>
            <a:headEnd/>
            <a:tailEnd/>
          </a:ln>
        </p:spPr>
        <p:txBody>
          <a:bodyPr anchor="b"/>
          <a:lstStyle/>
          <a:p>
            <a:pPr algn="r"/>
            <a:fld id="{52015890-D7D4-474A-A221-CD2538D8DA77}" type="slidenum">
              <a:rPr lang="en-US" sz="1200">
                <a:latin typeface="Arial" charset="0"/>
              </a:rPr>
              <a:pPr algn="r"/>
              <a:t>3</a:t>
            </a:fld>
            <a:endParaRPr lang="en-US" sz="1200">
              <a:latin typeface="Arial" charset="0"/>
            </a:endParaRPr>
          </a:p>
        </p:txBody>
      </p:sp>
      <p:sp>
        <p:nvSpPr>
          <p:cNvPr id="23556" name="Rectangle 2"/>
          <p:cNvSpPr>
            <a:spLocks noGrp="1" noRot="1" noChangeAspect="1" noChangeArrowheads="1" noTextEdit="1"/>
          </p:cNvSpPr>
          <p:nvPr>
            <p:ph type="sldImg"/>
          </p:nvPr>
        </p:nvSpPr>
        <p:spPr bwMode="auto">
          <a:xfrm>
            <a:off x="973138" y="765175"/>
            <a:ext cx="4892675" cy="3670300"/>
          </a:xfrm>
          <a:noFill/>
          <a:ln>
            <a:solidFill>
              <a:srgbClr val="000000"/>
            </a:solidFill>
            <a:miter lim="800000"/>
            <a:headEnd/>
            <a:tailEnd/>
          </a:ln>
        </p:spPr>
      </p:sp>
      <p:sp>
        <p:nvSpPr>
          <p:cNvPr id="23557" name="Rectangle 3"/>
          <p:cNvSpPr>
            <a:spLocks noGrp="1" noChangeArrowheads="1"/>
          </p:cNvSpPr>
          <p:nvPr>
            <p:ph type="body" idx="1"/>
          </p:nvPr>
        </p:nvSpPr>
        <p:spPr bwMode="auto">
          <a:xfrm>
            <a:off x="931863" y="4667250"/>
            <a:ext cx="4976812" cy="4438650"/>
          </a:xfrm>
          <a:noFill/>
        </p:spPr>
        <p:txBody>
          <a:bodyPr wrap="square" lIns="91384" tIns="45690" rIns="91384" bIns="45690" numCol="1" anchor="t" anchorCtr="0" compatLnSpc="1">
            <a:prstTxWarp prst="textNoShape">
              <a:avLst/>
            </a:prstTxWarp>
          </a:bodyPr>
          <a:lstStyle/>
          <a:p>
            <a:pPr marL="228600" indent="-228600" eaLnBrk="1" hangingPunct="1">
              <a:spcBef>
                <a:spcPct val="0"/>
              </a:spcBef>
            </a:pPr>
            <a:r>
              <a:rPr lang="en-US" smtClean="0"/>
              <a:t>Evaluation</a:t>
            </a:r>
          </a:p>
          <a:p>
            <a:pPr marL="228600" indent="-228600" eaLnBrk="1" hangingPunct="1">
              <a:spcBef>
                <a:spcPct val="0"/>
              </a:spcBef>
            </a:pPr>
            <a:endParaRPr lang="en-US" smtClean="0"/>
          </a:p>
          <a:p>
            <a:pPr marL="228600" indent="-228600" eaLnBrk="1" hangingPunct="1">
              <a:spcBef>
                <a:spcPct val="0"/>
              </a:spcBef>
            </a:pPr>
            <a:r>
              <a:rPr lang="en-US" smtClean="0"/>
              <a:t>“Systematic determination of the quality or value of something. </a:t>
            </a:r>
          </a:p>
          <a:p>
            <a:pPr marL="228600" indent="-228600" eaLnBrk="1" hangingPunct="1">
              <a:spcBef>
                <a:spcPct val="0"/>
              </a:spcBef>
            </a:pPr>
            <a:endParaRPr lang="en-US" smtClean="0"/>
          </a:p>
          <a:p>
            <a:pPr marL="228600" indent="-228600" eaLnBrk="1" hangingPunct="1">
              <a:spcBef>
                <a:spcPct val="0"/>
              </a:spcBef>
            </a:pPr>
            <a:r>
              <a:rPr lang="en-US" smtClean="0"/>
              <a:t>Merit – intrinsic value of something – often used interchangeably with Quality</a:t>
            </a:r>
          </a:p>
          <a:p>
            <a:pPr marL="228600" indent="-228600" eaLnBrk="1" hangingPunct="1">
              <a:spcBef>
                <a:spcPct val="0"/>
              </a:spcBef>
            </a:pPr>
            <a:endParaRPr lang="en-US" smtClean="0"/>
          </a:p>
          <a:p>
            <a:pPr marL="228600" indent="-228600" eaLnBrk="1" hangingPunct="1">
              <a:spcBef>
                <a:spcPct val="0"/>
              </a:spcBef>
            </a:pPr>
            <a:r>
              <a:rPr lang="en-US" smtClean="0"/>
              <a:t>Worth – the value of something to someone or an organisation – and often used instead of Value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239B1FC4-1AC5-4104-9EBD-A9F8C2AD7544}" type="slidenum">
              <a:rPr lang="en-NZ" smtClean="0">
                <a:latin typeface="Calibri" pitchFamily="34" charset="0"/>
              </a:rPr>
              <a:pPr fontAlgn="base">
                <a:spcBef>
                  <a:spcPct val="0"/>
                </a:spcBef>
                <a:spcAft>
                  <a:spcPct val="0"/>
                </a:spcAft>
                <a:defRPr/>
              </a:pPr>
              <a:t>4</a:t>
            </a:fld>
            <a:endParaRPr lang="en-NZ" smtClean="0">
              <a:latin typeface="Calibri" pitchFamily="34" charset="0"/>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Bring up title. In this next section we are going to look at “values”</a:t>
            </a:r>
          </a:p>
          <a:p>
            <a:pPr eaLnBrk="1" hangingPunct="1">
              <a:spcBef>
                <a:spcPct val="0"/>
              </a:spcBef>
            </a:pPr>
            <a:r>
              <a:rPr lang="en-GB" smtClean="0"/>
              <a:t>Brainstorm onto the whiteboard--where do values come from?</a:t>
            </a:r>
          </a:p>
          <a:p>
            <a:pPr eaLnBrk="1" hangingPunct="1">
              <a:spcBef>
                <a:spcPct val="0"/>
              </a:spcBef>
            </a:pPr>
            <a:endParaRPr lang="en-NZ" smtClean="0"/>
          </a:p>
          <a:p>
            <a:pPr eaLnBrk="1" hangingPunct="1">
              <a:spcBef>
                <a:spcPct val="0"/>
              </a:spcBef>
            </a:pPr>
            <a:r>
              <a:rPr lang="en-NZ" smtClean="0"/>
              <a:t>So the term  “value” refers to both the intrinsic worth of something AND the basis on which we determine the worth of something.</a:t>
            </a:r>
          </a:p>
          <a:p>
            <a:pPr eaLnBrk="1" hangingPunct="1">
              <a:spcBef>
                <a:spcPct val="0"/>
              </a:spcBef>
            </a:pPr>
            <a:endParaRPr lang="en-NZ" smtClean="0"/>
          </a:p>
          <a:p>
            <a:pPr eaLnBrk="1" hangingPunct="1">
              <a:spcBef>
                <a:spcPct val="0"/>
              </a:spcBef>
            </a:pPr>
            <a:r>
              <a:rPr lang="en-NZ" smtClean="0"/>
              <a:t>These two meanings are both important in the context of evaluation…we use values (from a range of sources) to determine the value of what we are evaluating</a:t>
            </a:r>
            <a:endParaRPr lang="en-GB" smtClean="0"/>
          </a:p>
          <a:p>
            <a:pPr eaLnBrk="1" hangingPunct="1">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E9134E8C-924B-40ED-93E5-FBE01DC66FA6}" type="slidenum">
              <a:rPr lang="en-NZ" smtClean="0">
                <a:latin typeface="Calibri" pitchFamily="34" charset="0"/>
              </a:rPr>
              <a:pPr fontAlgn="base">
                <a:spcBef>
                  <a:spcPct val="0"/>
                </a:spcBef>
                <a:spcAft>
                  <a:spcPct val="0"/>
                </a:spcAft>
                <a:defRPr/>
              </a:pPr>
              <a:t>5</a:t>
            </a:fld>
            <a:endParaRPr lang="en-NZ" smtClean="0">
              <a:latin typeface="Calibri" pitchFamily="34" charset="0"/>
            </a:endParaRPr>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NZ" smtClean="0"/>
              <a:t>Sources of value can be the needs assessment, ethical and legal standards and other relevant standards Davidson (2005) (more on this later).</a:t>
            </a: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140515E2-ABD0-4392-877E-25A1DDED3416}" type="slidenum">
              <a:rPr lang="en-GB" smtClean="0">
                <a:latin typeface="Calibri" pitchFamily="34" charset="0"/>
              </a:rPr>
              <a:pPr fontAlgn="base">
                <a:spcBef>
                  <a:spcPct val="0"/>
                </a:spcBef>
                <a:spcAft>
                  <a:spcPct val="0"/>
                </a:spcAft>
                <a:defRPr/>
              </a:pPr>
              <a:t>6</a:t>
            </a:fld>
            <a:endParaRPr lang="en-GB" smtClean="0">
              <a:latin typeface="Calibri" pitchFamily="34" charset="0"/>
            </a:endParaRPr>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NZ" b="1" smtClean="0"/>
              <a:t>PAGE 33</a:t>
            </a:r>
          </a:p>
          <a:p>
            <a:pPr eaLnBrk="1" hangingPunct="1">
              <a:spcBef>
                <a:spcPct val="0"/>
              </a:spcBef>
            </a:pPr>
            <a:endParaRPr lang="en-NZ" smtClean="0"/>
          </a:p>
          <a:p>
            <a:pPr eaLnBrk="1" hangingPunct="1">
              <a:spcBef>
                <a:spcPct val="0"/>
              </a:spcBef>
            </a:pPr>
            <a:r>
              <a:rPr lang="en-NZ" smtClean="0"/>
              <a:t>Some ways that you can determine what is of high quality and value is to access literature relating to your project. For example, you may find that when you analyse your data that your findings are reasonably consistent with other research in the field or not, you can have discussions with stakeholders – it may be that some things end up being weighted more highly than others and this can help determine value. You also look at effective ways of working – for example, the literature may have identified that a project works best if it is operating at three different levels e.g., Health Promoting Schools work in Canada found that better results were achieved if initiatives addressed school environment, community and curriculum. </a:t>
            </a: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779293CF-E039-4F88-AC44-BF69940BB269}" type="slidenum">
              <a:rPr lang="en-GB" smtClean="0">
                <a:latin typeface="Calibri" pitchFamily="34" charset="0"/>
              </a:rPr>
              <a:pPr fontAlgn="base">
                <a:spcBef>
                  <a:spcPct val="0"/>
                </a:spcBef>
                <a:spcAft>
                  <a:spcPct val="0"/>
                </a:spcAft>
                <a:defRPr/>
              </a:pPr>
              <a:t>8</a:t>
            </a:fld>
            <a:endParaRPr lang="en-GB" smtClean="0">
              <a:latin typeface="Calibri" pitchFamily="34" charset="0"/>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xfrm>
            <a:off x="679450" y="4692650"/>
            <a:ext cx="5438775" cy="4440238"/>
          </a:xfrm>
          <a:noFill/>
        </p:spPr>
        <p:txBody>
          <a:bodyPr wrap="square" numCol="1" anchor="t" anchorCtr="0" compatLnSpc="1">
            <a:prstTxWarp prst="textNoShape">
              <a:avLst/>
            </a:prstTxWarp>
          </a:bodyPr>
          <a:lstStyle/>
          <a:p>
            <a:pPr eaLnBrk="1" hangingPunct="1">
              <a:spcBef>
                <a:spcPct val="0"/>
              </a:spcBef>
            </a:pPr>
            <a:endParaRPr lang="en-GB"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0BAFBB26-7DF4-4947-B71D-03D8420C907C}" type="slidenum">
              <a:rPr lang="en-GB" smtClean="0">
                <a:latin typeface="Calibri" pitchFamily="34" charset="0"/>
              </a:rPr>
              <a:pPr fontAlgn="base">
                <a:spcBef>
                  <a:spcPct val="0"/>
                </a:spcBef>
                <a:spcAft>
                  <a:spcPct val="0"/>
                </a:spcAft>
                <a:defRPr/>
              </a:pPr>
              <a:t>10</a:t>
            </a:fld>
            <a:endParaRPr lang="en-GB" smtClean="0">
              <a:latin typeface="Calibri" pitchFamily="34" charset="0"/>
            </a:endParaRPr>
          </a:p>
        </p:txBody>
      </p:sp>
      <p:sp>
        <p:nvSpPr>
          <p:cNvPr id="2867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8676" name="Rectangle 3"/>
          <p:cNvSpPr>
            <a:spLocks noGrp="1" noChangeArrowheads="1"/>
          </p:cNvSpPr>
          <p:nvPr>
            <p:ph type="body" idx="1"/>
          </p:nvPr>
        </p:nvSpPr>
        <p:spPr bwMode="auto">
          <a:xfrm>
            <a:off x="679450" y="4692650"/>
            <a:ext cx="5438775" cy="4440238"/>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NZ" b="1" u="sng" smtClean="0"/>
              <a:t>PAGE 43</a:t>
            </a:r>
          </a:p>
          <a:p>
            <a:pPr eaLnBrk="1" hangingPunct="1">
              <a:spcBef>
                <a:spcPct val="0"/>
              </a:spcBef>
            </a:pPr>
            <a:r>
              <a:rPr lang="en-NZ" smtClean="0"/>
              <a:t>Now we are going to look at the evaluation criteria these are the attributes or features or components of a project activity that we look at to see how good or valuable or effective it is…just like you did in the chocolate chip cookie exercise….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NZ" smtClean="0"/>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8E48F279-2E95-461D-86C4-C8C04F56C55A}" type="slidenum">
              <a:rPr lang="en-NZ" smtClean="0">
                <a:latin typeface="Calibri" pitchFamily="34" charset="0"/>
              </a:rPr>
              <a:pPr fontAlgn="base">
                <a:spcBef>
                  <a:spcPct val="0"/>
                </a:spcBef>
                <a:spcAft>
                  <a:spcPct val="0"/>
                </a:spcAft>
                <a:defRPr/>
              </a:pPr>
              <a:t>11</a:t>
            </a:fld>
            <a:endParaRPr lang="en-NZ"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A0AB633D-B75D-4D6A-9934-CD7840FA869C}" type="datetimeFigureOut">
              <a:rPr lang="en-NZ"/>
              <a:pPr>
                <a:defRPr/>
              </a:pPr>
              <a:t>1/09/2011</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CF33930B-59FE-4A53-8B1F-00F51FFB6749}" type="slidenum">
              <a:rPr lang="en-NZ"/>
              <a:pPr>
                <a:defRPr/>
              </a:pPr>
              <a:t>‹#›</a:t>
            </a:fld>
            <a:endParaRPr lang="en-NZ"/>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D16C6A08-9D03-4A3A-ACFD-A3DBCF64EB96}" type="datetimeFigureOut">
              <a:rPr lang="en-NZ"/>
              <a:pPr>
                <a:defRPr/>
              </a:pPr>
              <a:t>1/09/2011</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4124A2AD-6F5A-4FA0-8004-5F9EF8A3E362}" type="slidenum">
              <a:rPr lang="en-NZ"/>
              <a:pPr>
                <a:defRPr/>
              </a:pPr>
              <a:t>‹#›</a:t>
            </a:fld>
            <a:endParaRPr lang="en-NZ"/>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C8F670E0-BEBD-4F5D-9A0E-788A250A74AA}" type="datetimeFigureOut">
              <a:rPr lang="en-NZ"/>
              <a:pPr>
                <a:defRPr/>
              </a:pPr>
              <a:t>1/09/2011</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C2CF1595-7AA4-487A-844F-2EB651A227E6}" type="slidenum">
              <a:rPr lang="en-NZ"/>
              <a:pPr>
                <a:defRPr/>
              </a:pPr>
              <a:t>‹#›</a:t>
            </a:fld>
            <a:endParaRPr lang="en-NZ"/>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NZ"/>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NZ" noProof="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546756B-E499-4A18-94D5-FF849AA14B17}" type="slidenum">
              <a:rPr lang="en-GB"/>
              <a:pPr>
                <a:defRPr/>
              </a:pPr>
              <a:t>‹#›</a:t>
            </a:fld>
            <a:endParaRPr lang="en-GB"/>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4C421615-2627-423E-903A-0818938CC4BC}" type="datetimeFigureOut">
              <a:rPr lang="en-NZ"/>
              <a:pPr>
                <a:defRPr/>
              </a:pPr>
              <a:t>1/09/2011</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61948EEF-9B29-4560-94CB-F195708D11BF}" type="slidenum">
              <a:rPr lang="en-NZ"/>
              <a:pPr>
                <a:defRPr/>
              </a:pPr>
              <a:t>‹#›</a:t>
            </a:fld>
            <a:endParaRPr lang="en-NZ"/>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197B87C-8F72-41E9-AAD8-6A83406ADF51}" type="datetimeFigureOut">
              <a:rPr lang="en-NZ"/>
              <a:pPr>
                <a:defRPr/>
              </a:pPr>
              <a:t>1/09/2011</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E80F02A0-06D6-447D-BD66-3E128E5D7F26}" type="slidenum">
              <a:rPr lang="en-NZ"/>
              <a:pPr>
                <a:defRPr/>
              </a:pPr>
              <a:t>‹#›</a:t>
            </a:fld>
            <a:endParaRPr lang="en-NZ"/>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8906A092-249F-4E19-8103-B22A9EB9BCE4}" type="datetimeFigureOut">
              <a:rPr lang="en-NZ"/>
              <a:pPr>
                <a:defRPr/>
              </a:pPr>
              <a:t>1/09/2011</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CF453238-7EE0-4EF3-BDF1-206B3A36E6F7}" type="slidenum">
              <a:rPr lang="en-NZ"/>
              <a:pPr>
                <a:defRPr/>
              </a:pPr>
              <a:t>‹#›</a:t>
            </a:fld>
            <a:endParaRPr lang="en-NZ"/>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85323F2A-193A-4273-94D0-0CA42167C956}" type="datetimeFigureOut">
              <a:rPr lang="en-NZ"/>
              <a:pPr>
                <a:defRPr/>
              </a:pPr>
              <a:t>1/09/2011</a:t>
            </a:fld>
            <a:endParaRPr lang="en-NZ"/>
          </a:p>
        </p:txBody>
      </p:sp>
      <p:sp>
        <p:nvSpPr>
          <p:cNvPr id="8" name="Rectangle 5"/>
          <p:cNvSpPr>
            <a:spLocks noGrp="1" noChangeArrowheads="1"/>
          </p:cNvSpPr>
          <p:nvPr>
            <p:ph type="ftr" sz="quarter" idx="11"/>
          </p:nvPr>
        </p:nvSpPr>
        <p:spPr>
          <a:ln/>
        </p:spPr>
        <p:txBody>
          <a:bodyPr/>
          <a:lstStyle>
            <a:lvl1pPr>
              <a:defRPr/>
            </a:lvl1pPr>
          </a:lstStyle>
          <a:p>
            <a:pPr>
              <a:defRPr/>
            </a:pPr>
            <a:endParaRPr lang="en-NZ"/>
          </a:p>
        </p:txBody>
      </p:sp>
      <p:sp>
        <p:nvSpPr>
          <p:cNvPr id="9" name="Rectangle 6"/>
          <p:cNvSpPr>
            <a:spLocks noGrp="1" noChangeArrowheads="1"/>
          </p:cNvSpPr>
          <p:nvPr>
            <p:ph type="sldNum" sz="quarter" idx="12"/>
          </p:nvPr>
        </p:nvSpPr>
        <p:spPr>
          <a:ln/>
        </p:spPr>
        <p:txBody>
          <a:bodyPr/>
          <a:lstStyle>
            <a:lvl1pPr>
              <a:defRPr/>
            </a:lvl1pPr>
          </a:lstStyle>
          <a:p>
            <a:pPr>
              <a:defRPr/>
            </a:pPr>
            <a:fld id="{E453234A-FC1D-47E5-A1FD-848BC9EFDDEE}" type="slidenum">
              <a:rPr lang="en-NZ"/>
              <a:pPr>
                <a:defRPr/>
              </a:pPr>
              <a:t>‹#›</a:t>
            </a:fld>
            <a:endParaRPr lang="en-NZ"/>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CFA6023F-C213-4BED-A6DC-86368017F87F}" type="datetimeFigureOut">
              <a:rPr lang="en-NZ"/>
              <a:pPr>
                <a:defRPr/>
              </a:pPr>
              <a:t>1/09/2011</a:t>
            </a:fld>
            <a:endParaRPr lang="en-NZ"/>
          </a:p>
        </p:txBody>
      </p:sp>
      <p:sp>
        <p:nvSpPr>
          <p:cNvPr id="4" name="Rectangle 5"/>
          <p:cNvSpPr>
            <a:spLocks noGrp="1" noChangeArrowheads="1"/>
          </p:cNvSpPr>
          <p:nvPr>
            <p:ph type="ftr" sz="quarter" idx="11"/>
          </p:nvPr>
        </p:nvSpPr>
        <p:spPr>
          <a:ln/>
        </p:spPr>
        <p:txBody>
          <a:bodyPr/>
          <a:lstStyle>
            <a:lvl1pPr>
              <a:defRPr/>
            </a:lvl1pPr>
          </a:lstStyle>
          <a:p>
            <a:pPr>
              <a:defRPr/>
            </a:pPr>
            <a:endParaRPr lang="en-NZ"/>
          </a:p>
        </p:txBody>
      </p:sp>
      <p:sp>
        <p:nvSpPr>
          <p:cNvPr id="5" name="Rectangle 6"/>
          <p:cNvSpPr>
            <a:spLocks noGrp="1" noChangeArrowheads="1"/>
          </p:cNvSpPr>
          <p:nvPr>
            <p:ph type="sldNum" sz="quarter" idx="12"/>
          </p:nvPr>
        </p:nvSpPr>
        <p:spPr>
          <a:ln/>
        </p:spPr>
        <p:txBody>
          <a:bodyPr/>
          <a:lstStyle>
            <a:lvl1pPr>
              <a:defRPr/>
            </a:lvl1pPr>
          </a:lstStyle>
          <a:p>
            <a:pPr>
              <a:defRPr/>
            </a:pPr>
            <a:fld id="{649C24AE-5754-4449-840B-AA39922C82BB}" type="slidenum">
              <a:rPr lang="en-NZ"/>
              <a:pPr>
                <a:defRPr/>
              </a:pPr>
              <a:t>‹#›</a:t>
            </a:fld>
            <a:endParaRPr lang="en-NZ"/>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AC05F3E-71EB-448C-8F91-9906BE60E78D}" type="datetimeFigureOut">
              <a:rPr lang="en-NZ"/>
              <a:pPr>
                <a:defRPr/>
              </a:pPr>
              <a:t>1/09/2011</a:t>
            </a:fld>
            <a:endParaRPr lang="en-NZ"/>
          </a:p>
        </p:txBody>
      </p:sp>
      <p:sp>
        <p:nvSpPr>
          <p:cNvPr id="3" name="Rectangle 5"/>
          <p:cNvSpPr>
            <a:spLocks noGrp="1" noChangeArrowheads="1"/>
          </p:cNvSpPr>
          <p:nvPr>
            <p:ph type="ftr" sz="quarter" idx="11"/>
          </p:nvPr>
        </p:nvSpPr>
        <p:spPr>
          <a:ln/>
        </p:spPr>
        <p:txBody>
          <a:bodyPr/>
          <a:lstStyle>
            <a:lvl1pPr>
              <a:defRPr/>
            </a:lvl1pPr>
          </a:lstStyle>
          <a:p>
            <a:pPr>
              <a:defRPr/>
            </a:pPr>
            <a:endParaRPr lang="en-NZ"/>
          </a:p>
        </p:txBody>
      </p:sp>
      <p:sp>
        <p:nvSpPr>
          <p:cNvPr id="4" name="Rectangle 6"/>
          <p:cNvSpPr>
            <a:spLocks noGrp="1" noChangeArrowheads="1"/>
          </p:cNvSpPr>
          <p:nvPr>
            <p:ph type="sldNum" sz="quarter" idx="12"/>
          </p:nvPr>
        </p:nvSpPr>
        <p:spPr>
          <a:ln/>
        </p:spPr>
        <p:txBody>
          <a:bodyPr/>
          <a:lstStyle>
            <a:lvl1pPr>
              <a:defRPr/>
            </a:lvl1pPr>
          </a:lstStyle>
          <a:p>
            <a:pPr>
              <a:defRPr/>
            </a:pPr>
            <a:fld id="{CBCAF3F2-40A3-4891-A00D-2A3BD059207D}" type="slidenum">
              <a:rPr lang="en-NZ"/>
              <a:pPr>
                <a:defRPr/>
              </a:pPr>
              <a:t>‹#›</a:t>
            </a:fld>
            <a:endParaRPr lang="en-NZ"/>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A7B371A-1DDB-4841-9BF0-FCC7DF5F6034}" type="datetimeFigureOut">
              <a:rPr lang="en-NZ"/>
              <a:pPr>
                <a:defRPr/>
              </a:pPr>
              <a:t>1/09/2011</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ED37C8FE-E57F-434D-8552-0F7EA70A16E6}" type="slidenum">
              <a:rPr lang="en-NZ"/>
              <a:pPr>
                <a:defRPr/>
              </a:pPr>
              <a:t>‹#›</a:t>
            </a:fld>
            <a:endParaRPr lang="en-NZ"/>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1E14CD8-8010-473B-8382-74885343E200}" type="datetimeFigureOut">
              <a:rPr lang="en-NZ"/>
              <a:pPr>
                <a:defRPr/>
              </a:pPr>
              <a:t>1/09/2011</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702997A1-460D-4988-AC29-00268CA45868}" type="slidenum">
              <a:rPr lang="en-NZ"/>
              <a:pPr>
                <a:defRPr/>
              </a:pPr>
              <a:t>‹#›</a:t>
            </a:fld>
            <a:endParaRPr lang="en-NZ"/>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116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defRPr/>
            </a:pPr>
            <a:fld id="{4F4EBADA-64B8-4396-9528-588E4F4689BD}" type="datetimeFigureOut">
              <a:rPr lang="en-NZ"/>
              <a:pPr>
                <a:defRPr/>
              </a:pPr>
              <a:t>1/09/2011</a:t>
            </a:fld>
            <a:endParaRPr lang="en-NZ"/>
          </a:p>
        </p:txBody>
      </p:sp>
      <p:sp>
        <p:nvSpPr>
          <p:cNvPr id="111621" name="Rectangle 5"/>
          <p:cNvSpPr>
            <a:spLocks noGrp="1" noChangeArrowheads="1"/>
          </p:cNvSpPr>
          <p:nvPr>
            <p:ph type="ftr" sz="quarter" idx="3"/>
          </p:nvPr>
        </p:nvSpPr>
        <p:spPr bwMode="auto">
          <a:xfrm>
            <a:off x="3203575"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a:defRPr/>
            </a:pPr>
            <a:endParaRPr lang="en-NZ"/>
          </a:p>
        </p:txBody>
      </p:sp>
      <p:sp>
        <p:nvSpPr>
          <p:cNvPr id="1116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cs typeface="+mn-cs"/>
              </a:defRPr>
            </a:lvl1pPr>
          </a:lstStyle>
          <a:p>
            <a:pPr>
              <a:defRPr/>
            </a:pPr>
            <a:fld id="{F0A4C5F8-38CA-4258-B376-EE48E3DD6DA6}" type="slidenum">
              <a:rPr lang="en-NZ"/>
              <a:pPr>
                <a:defRPr/>
              </a:pPr>
              <a:t>‹#›</a:t>
            </a:fld>
            <a:endParaRPr lang="en-NZ"/>
          </a:p>
        </p:txBody>
      </p:sp>
      <p:sp>
        <p:nvSpPr>
          <p:cNvPr id="1031" name="Rectangle 7"/>
          <p:cNvSpPr>
            <a:spLocks noChangeArrowheads="1"/>
          </p:cNvSpPr>
          <p:nvPr/>
        </p:nvSpPr>
        <p:spPr bwMode="auto">
          <a:xfrm>
            <a:off x="2954338" y="4740275"/>
            <a:ext cx="9144000" cy="0"/>
          </a:xfrm>
          <a:prstGeom prst="rect">
            <a:avLst/>
          </a:prstGeom>
          <a:noFill/>
          <a:ln w="9525">
            <a:noFill/>
            <a:miter lim="800000"/>
            <a:headEnd/>
            <a:tailEnd/>
          </a:ln>
        </p:spPr>
        <p:txBody>
          <a:bodyPr wrap="none" anchor="ctr">
            <a:spAutoFit/>
          </a:bodyPr>
          <a:lstStyle/>
          <a:p>
            <a:endParaRPr lang="en-NZ">
              <a:latin typeface="Arial" charset="0"/>
            </a:endParaRPr>
          </a:p>
        </p:txBody>
      </p:sp>
      <p:sp>
        <p:nvSpPr>
          <p:cNvPr id="1032" name="Rectangle 8"/>
          <p:cNvSpPr>
            <a:spLocks noChangeArrowheads="1"/>
          </p:cNvSpPr>
          <p:nvPr/>
        </p:nvSpPr>
        <p:spPr bwMode="auto">
          <a:xfrm>
            <a:off x="1181100" y="4838700"/>
            <a:ext cx="9144000" cy="0"/>
          </a:xfrm>
          <a:prstGeom prst="rect">
            <a:avLst/>
          </a:prstGeom>
          <a:noFill/>
          <a:ln w="9525">
            <a:noFill/>
            <a:miter lim="800000"/>
            <a:headEnd/>
            <a:tailEnd/>
          </a:ln>
        </p:spPr>
        <p:txBody>
          <a:bodyPr wrap="none" anchor="ctr">
            <a:spAutoFit/>
          </a:bodyPr>
          <a:lstStyle/>
          <a:p>
            <a:endParaRPr lang="en-NZ">
              <a:latin typeface="Arial" charset="0"/>
            </a:endParaRPr>
          </a:p>
        </p:txBody>
      </p:sp>
      <p:sp>
        <p:nvSpPr>
          <p:cNvPr id="1033" name="Rectangle 9"/>
          <p:cNvSpPr>
            <a:spLocks noChangeArrowheads="1"/>
          </p:cNvSpPr>
          <p:nvPr/>
        </p:nvSpPr>
        <p:spPr bwMode="auto">
          <a:xfrm>
            <a:off x="2390775" y="5865813"/>
            <a:ext cx="9144000" cy="0"/>
          </a:xfrm>
          <a:prstGeom prst="rect">
            <a:avLst/>
          </a:prstGeom>
          <a:noFill/>
          <a:ln w="9525">
            <a:noFill/>
            <a:miter lim="800000"/>
            <a:headEnd/>
            <a:tailEnd/>
          </a:ln>
        </p:spPr>
        <p:txBody>
          <a:bodyPr wrap="none" anchor="ctr">
            <a:spAutoFit/>
          </a:bodyPr>
          <a:lstStyle/>
          <a:p>
            <a:endParaRPr lang="en-NZ">
              <a:latin typeface="Arial" charset="0"/>
            </a:endParaRPr>
          </a:p>
        </p:txBody>
      </p:sp>
      <p:sp>
        <p:nvSpPr>
          <p:cNvPr id="1034" name="Rectangle 11"/>
          <p:cNvSpPr>
            <a:spLocks noChangeArrowheads="1"/>
          </p:cNvSpPr>
          <p:nvPr/>
        </p:nvSpPr>
        <p:spPr bwMode="auto">
          <a:xfrm>
            <a:off x="2954338" y="4740275"/>
            <a:ext cx="9144000" cy="0"/>
          </a:xfrm>
          <a:prstGeom prst="rect">
            <a:avLst/>
          </a:prstGeom>
          <a:noFill/>
          <a:ln w="9525">
            <a:noFill/>
            <a:miter lim="800000"/>
            <a:headEnd/>
            <a:tailEnd/>
          </a:ln>
        </p:spPr>
        <p:txBody>
          <a:bodyPr wrap="none" anchor="ctr">
            <a:spAutoFit/>
          </a:bodyPr>
          <a:lstStyle/>
          <a:p>
            <a:endParaRPr lang="en-NZ">
              <a:latin typeface="Arial" charset="0"/>
            </a:endParaRPr>
          </a:p>
        </p:txBody>
      </p:sp>
      <p:sp>
        <p:nvSpPr>
          <p:cNvPr id="1035" name="Rectangle 12"/>
          <p:cNvSpPr>
            <a:spLocks noChangeArrowheads="1"/>
          </p:cNvSpPr>
          <p:nvPr/>
        </p:nvSpPr>
        <p:spPr bwMode="auto">
          <a:xfrm>
            <a:off x="1181100" y="4838700"/>
            <a:ext cx="9144000" cy="0"/>
          </a:xfrm>
          <a:prstGeom prst="rect">
            <a:avLst/>
          </a:prstGeom>
          <a:noFill/>
          <a:ln w="9525">
            <a:noFill/>
            <a:miter lim="800000"/>
            <a:headEnd/>
            <a:tailEnd/>
          </a:ln>
        </p:spPr>
        <p:txBody>
          <a:bodyPr wrap="none" anchor="ctr">
            <a:spAutoFit/>
          </a:bodyPr>
          <a:lstStyle/>
          <a:p>
            <a:endParaRPr lang="en-NZ">
              <a:latin typeface="Arial" charset="0"/>
            </a:endParaRPr>
          </a:p>
        </p:txBody>
      </p:sp>
      <p:pic>
        <p:nvPicPr>
          <p:cNvPr id="1036" name="Picture 13" descr="Shore"/>
          <p:cNvPicPr>
            <a:picLocks noChangeAspect="1" noChangeArrowheads="1"/>
          </p:cNvPicPr>
          <p:nvPr/>
        </p:nvPicPr>
        <p:blipFill>
          <a:blip r:embed="rId14" cstate="print"/>
          <a:srcRect/>
          <a:stretch>
            <a:fillRect/>
          </a:stretch>
        </p:blipFill>
        <p:spPr bwMode="auto">
          <a:xfrm>
            <a:off x="7956550" y="6092825"/>
            <a:ext cx="763588" cy="620713"/>
          </a:xfrm>
          <a:prstGeom prst="rect">
            <a:avLst/>
          </a:prstGeom>
          <a:noFill/>
          <a:ln w="9525">
            <a:noFill/>
            <a:miter lim="800000"/>
            <a:headEnd/>
            <a:tailEnd/>
          </a:ln>
        </p:spPr>
      </p:pic>
      <p:sp>
        <p:nvSpPr>
          <p:cNvPr id="1037" name="Rectangle 14"/>
          <p:cNvSpPr>
            <a:spLocks noChangeArrowheads="1"/>
          </p:cNvSpPr>
          <p:nvPr/>
        </p:nvSpPr>
        <p:spPr bwMode="auto">
          <a:xfrm>
            <a:off x="2390775" y="5865813"/>
            <a:ext cx="9144000" cy="0"/>
          </a:xfrm>
          <a:prstGeom prst="rect">
            <a:avLst/>
          </a:prstGeom>
          <a:noFill/>
          <a:ln w="9525">
            <a:noFill/>
            <a:miter lim="800000"/>
            <a:headEnd/>
            <a:tailEnd/>
          </a:ln>
        </p:spPr>
        <p:txBody>
          <a:bodyPr wrap="none" anchor="ctr">
            <a:spAutoFit/>
          </a:bodyPr>
          <a:lstStyle/>
          <a:p>
            <a:endParaRPr lang="en-NZ">
              <a:latin typeface="Arial" charset="0"/>
            </a:endParaRPr>
          </a:p>
        </p:txBody>
      </p:sp>
      <p:pic>
        <p:nvPicPr>
          <p:cNvPr id="1038" name="Picture 18" descr="MU_Logo_CMYK+Spot.jpg"/>
          <p:cNvPicPr>
            <a:picLocks noChangeAspect="1"/>
          </p:cNvPicPr>
          <p:nvPr/>
        </p:nvPicPr>
        <p:blipFill>
          <a:blip r:embed="rId15" cstate="print"/>
          <a:srcRect/>
          <a:stretch>
            <a:fillRect/>
          </a:stretch>
        </p:blipFill>
        <p:spPr bwMode="auto">
          <a:xfrm>
            <a:off x="611188" y="6002338"/>
            <a:ext cx="1800225" cy="668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88" r:id="rId1"/>
    <p:sldLayoutId id="2147484289" r:id="rId2"/>
    <p:sldLayoutId id="2147484290" r:id="rId3"/>
    <p:sldLayoutId id="2147484291" r:id="rId4"/>
    <p:sldLayoutId id="2147484292" r:id="rId5"/>
    <p:sldLayoutId id="2147484293" r:id="rId6"/>
    <p:sldLayoutId id="2147484294" r:id="rId7"/>
    <p:sldLayoutId id="2147484295" r:id="rId8"/>
    <p:sldLayoutId id="2147484296" r:id="rId9"/>
    <p:sldLayoutId id="2147484297" r:id="rId10"/>
    <p:sldLayoutId id="2147484298" r:id="rId11"/>
    <p:sldLayoutId id="2147484299" r:id="rId12"/>
  </p:sldLayoutIdLst>
  <p:transition spd="slow">
    <p:wipe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8.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diagramLayout" Target="../diagrams/layout1.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11.png"/><Relationship Id="rId5" Type="http://schemas.openxmlformats.org/officeDocument/2006/relationships/diagramColors" Target="../diagrams/colors1.xml"/><Relationship Id="rId10" Type="http://schemas.openxmlformats.org/officeDocument/2006/relationships/image" Target="../media/image10.png"/><Relationship Id="rId4" Type="http://schemas.openxmlformats.org/officeDocument/2006/relationships/diagramQuickStyle" Target="../diagrams/quickStyle1.xml"/><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1341438"/>
            <a:ext cx="7772400" cy="1582737"/>
          </a:xfrm>
        </p:spPr>
        <p:txBody>
          <a:bodyPr/>
          <a:lstStyle/>
          <a:p>
            <a:pPr eaLnBrk="1" hangingPunct="1"/>
            <a:r>
              <a:rPr lang="en-NZ" smtClean="0"/>
              <a:t>Determining value with</a:t>
            </a:r>
            <a:br>
              <a:rPr lang="en-NZ" smtClean="0"/>
            </a:br>
            <a:r>
              <a:rPr lang="en-NZ" smtClean="0"/>
              <a:t>stakeholders</a:t>
            </a:r>
          </a:p>
        </p:txBody>
      </p:sp>
      <p:sp>
        <p:nvSpPr>
          <p:cNvPr id="3075" name="Subtitle 2"/>
          <p:cNvSpPr>
            <a:spLocks noGrp="1"/>
          </p:cNvSpPr>
          <p:nvPr>
            <p:ph type="subTitle" idx="1"/>
          </p:nvPr>
        </p:nvSpPr>
        <p:spPr>
          <a:xfrm>
            <a:off x="1371600" y="3500438"/>
            <a:ext cx="6400800" cy="2808287"/>
          </a:xfrm>
        </p:spPr>
        <p:txBody>
          <a:bodyPr/>
          <a:lstStyle/>
          <a:p>
            <a:pPr eaLnBrk="1" hangingPunct="1"/>
            <a:r>
              <a:rPr lang="en-NZ" sz="2800" smtClean="0"/>
              <a:t>Dr Pauline Dickinson</a:t>
            </a:r>
          </a:p>
          <a:p>
            <a:pPr eaLnBrk="1" hangingPunct="1"/>
            <a:r>
              <a:rPr lang="en-NZ" sz="2800" smtClean="0"/>
              <a:t>Dr Jeffery Adams</a:t>
            </a:r>
          </a:p>
          <a:p>
            <a:pPr eaLnBrk="1" hangingPunct="1"/>
            <a:endParaRPr lang="en-NZ" sz="2000" smtClean="0"/>
          </a:p>
          <a:p>
            <a:pPr eaLnBrk="1" hangingPunct="1"/>
            <a:endParaRPr lang="en-NZ" sz="2000" smtClean="0"/>
          </a:p>
          <a:p>
            <a:pPr eaLnBrk="1" hangingPunct="1"/>
            <a:r>
              <a:rPr lang="en-NZ" sz="2000" smtClean="0"/>
              <a:t>Australasian Evaluation Society 2011</a:t>
            </a:r>
          </a:p>
          <a:p>
            <a:pPr eaLnBrk="1" hangingPunct="1"/>
            <a:r>
              <a:rPr lang="en-NZ" sz="2000" smtClean="0"/>
              <a:t>International Conference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304800"/>
            <a:ext cx="8280400" cy="1323975"/>
          </a:xfrm>
        </p:spPr>
        <p:txBody>
          <a:bodyPr/>
          <a:lstStyle/>
          <a:p>
            <a:pPr algn="l" eaLnBrk="1" hangingPunct="1"/>
            <a:r>
              <a:rPr lang="en-US" sz="3200" b="1" smtClean="0"/>
              <a:t>What does success look like? </a:t>
            </a:r>
            <a:br>
              <a:rPr lang="en-US" sz="3200" b="1" smtClean="0"/>
            </a:br>
            <a:r>
              <a:rPr lang="en-US" sz="2000" b="1" smtClean="0"/>
              <a:t>Outcome: Increased awareness of the nutrient value of foods</a:t>
            </a:r>
            <a:r>
              <a:rPr lang="en-US" b="1" smtClean="0"/>
              <a:t> </a:t>
            </a:r>
            <a:endParaRPr lang="en-AU" b="1" smtClean="0"/>
          </a:p>
        </p:txBody>
      </p:sp>
      <p:graphicFrame>
        <p:nvGraphicFramePr>
          <p:cNvPr id="12291" name="Object 23"/>
          <p:cNvGraphicFramePr>
            <a:graphicFrameLocks noGrp="1" noChangeAspect="1"/>
          </p:cNvGraphicFramePr>
          <p:nvPr>
            <p:ph idx="1"/>
          </p:nvPr>
        </p:nvGraphicFramePr>
        <p:xfrm>
          <a:off x="119063" y="1670050"/>
          <a:ext cx="8916987" cy="5187950"/>
        </p:xfrm>
        <a:graphic>
          <a:graphicData uri="http://schemas.openxmlformats.org/presentationml/2006/ole">
            <mc:AlternateContent xmlns:mc="http://schemas.openxmlformats.org/markup-compatibility/2006">
              <mc:Choice xmlns:v="urn:schemas-microsoft-com:vml" Requires="v">
                <p:oleObj spid="_x0000_s12292" name="Document" r:id="rId5" imgW="5530101" imgH="3305623" progId="Word.Document.8">
                  <p:embed/>
                </p:oleObj>
              </mc:Choice>
              <mc:Fallback>
                <p:oleObj name="Document" r:id="rId5" imgW="5530101" imgH="3305623" progId="Word.Document.8">
                  <p:embed/>
                  <p:pic>
                    <p:nvPicPr>
                      <p:cNvPr id="0" name="Object 2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063" y="1670050"/>
                        <a:ext cx="8916987" cy="518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endParaRPr lang="en-NZ" smtClean="0"/>
          </a:p>
        </p:txBody>
      </p:sp>
      <p:sp>
        <p:nvSpPr>
          <p:cNvPr id="13315" name="Content Placeholder 1"/>
          <p:cNvSpPr>
            <a:spLocks noGrp="1"/>
          </p:cNvSpPr>
          <p:nvPr>
            <p:ph idx="1"/>
          </p:nvPr>
        </p:nvSpPr>
        <p:spPr/>
        <p:txBody>
          <a:bodyPr/>
          <a:lstStyle/>
          <a:p>
            <a:endParaRPr lang="en-NZ" smtClean="0"/>
          </a:p>
        </p:txBody>
      </p:sp>
      <p:pic>
        <p:nvPicPr>
          <p:cNvPr id="13316" name="Picture 4"/>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a:r>
              <a:rPr lang="en-NZ" sz="3200" smtClean="0"/>
              <a:t>What does success look like?</a:t>
            </a:r>
            <a:br>
              <a:rPr lang="en-NZ" sz="3200" smtClean="0"/>
            </a:br>
            <a:r>
              <a:rPr lang="en-NZ" sz="2800" smtClean="0"/>
              <a:t>Outcome:</a:t>
            </a:r>
            <a:r>
              <a:rPr lang="en-NZ" sz="2800" b="1" smtClean="0"/>
              <a:t>: Increased knowledge of how to grow fruit and vegetables</a:t>
            </a:r>
            <a:endParaRPr lang="en-GB" sz="2800" smtClean="0"/>
          </a:p>
        </p:txBody>
      </p:sp>
      <p:graphicFrame>
        <p:nvGraphicFramePr>
          <p:cNvPr id="181251" name="Group 3"/>
          <p:cNvGraphicFramePr>
            <a:graphicFrameLocks noGrp="1"/>
          </p:cNvGraphicFramePr>
          <p:nvPr>
            <p:ph idx="1"/>
          </p:nvPr>
        </p:nvGraphicFramePr>
        <p:xfrm>
          <a:off x="0" y="1600200"/>
          <a:ext cx="9144000" cy="5284788"/>
        </p:xfrm>
        <a:graphic>
          <a:graphicData uri="http://schemas.openxmlformats.org/drawingml/2006/table">
            <a:tbl>
              <a:tblPr/>
              <a:tblGrid>
                <a:gridCol w="4891088"/>
                <a:gridCol w="2081212"/>
                <a:gridCol w="2171700"/>
              </a:tblGrid>
              <a:tr h="5326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NZ" sz="2400" b="0" i="0" u="none" strike="noStrike" cap="none" normalizeH="0" baseline="0" dirty="0" smtClean="0">
                          <a:ln>
                            <a:noFill/>
                          </a:ln>
                          <a:solidFill>
                            <a:schemeClr val="tx1"/>
                          </a:solidFill>
                          <a:effectLst/>
                          <a:latin typeface="Arial" charset="0"/>
                          <a:cs typeface="Arial" charset="0"/>
                        </a:rPr>
                        <a:t>Evaluation criteria</a:t>
                      </a:r>
                      <a:endParaRPr kumimoji="0" lang="en-GB" sz="2400" b="0" i="0" u="none" strike="noStrike" cap="none" normalizeH="0" baseline="0" dirty="0" smtClean="0">
                        <a:ln>
                          <a:noFill/>
                        </a:ln>
                        <a:solidFill>
                          <a:schemeClr val="tx1"/>
                        </a:solidFill>
                        <a:effectLst/>
                        <a:latin typeface="Arial" charset="0"/>
                        <a:cs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NZ" sz="2400" b="0" i="0" u="none" strike="noStrike" cap="none" normalizeH="0" baseline="0" dirty="0" smtClean="0">
                          <a:ln>
                            <a:noFill/>
                          </a:ln>
                          <a:solidFill>
                            <a:schemeClr val="tx1"/>
                          </a:solidFill>
                          <a:effectLst/>
                          <a:latin typeface="Arial" charset="0"/>
                          <a:cs typeface="Arial" charset="0"/>
                        </a:rPr>
                        <a:t>Data source</a:t>
                      </a:r>
                      <a:endParaRPr kumimoji="0" lang="en-GB" sz="2400" b="0" i="0" u="none" strike="noStrike" cap="none" normalizeH="0" baseline="0" dirty="0" smtClean="0">
                        <a:ln>
                          <a:noFill/>
                        </a:ln>
                        <a:solidFill>
                          <a:schemeClr val="tx1"/>
                        </a:solidFill>
                        <a:effectLst/>
                        <a:latin typeface="Arial"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NZ" sz="2400" b="0" i="0" u="none" strike="noStrike" cap="none" normalizeH="0" baseline="0" dirty="0" smtClean="0">
                          <a:ln>
                            <a:noFill/>
                          </a:ln>
                          <a:solidFill>
                            <a:schemeClr val="tx1"/>
                          </a:solidFill>
                          <a:effectLst/>
                          <a:latin typeface="Arial" charset="0"/>
                          <a:cs typeface="Arial" charset="0"/>
                        </a:rPr>
                        <a:t>Method</a:t>
                      </a:r>
                      <a:endParaRPr kumimoji="0" lang="en-GB" sz="2400" b="0" i="0" u="none" strike="noStrike" cap="none" normalizeH="0" baseline="0" dirty="0" smtClean="0">
                        <a:ln>
                          <a:noFill/>
                        </a:ln>
                        <a:solidFill>
                          <a:schemeClr val="tx1"/>
                        </a:solidFill>
                        <a:effectLst/>
                        <a:latin typeface="Arial"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521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9144000" cy="561975"/>
          </a:xfrm>
        </p:spPr>
        <p:txBody>
          <a:bodyPr/>
          <a:lstStyle/>
          <a:p>
            <a:pPr eaLnBrk="1" hangingPunct="1"/>
            <a:r>
              <a:rPr lang="en-NZ" sz="2800" b="1" smtClean="0"/>
              <a:t>Outcome: Increased awareness of the nutrient value of foods</a:t>
            </a:r>
          </a:p>
        </p:txBody>
      </p:sp>
      <p:graphicFrame>
        <p:nvGraphicFramePr>
          <p:cNvPr id="500739" name="Group 3"/>
          <p:cNvGraphicFramePr>
            <a:graphicFrameLocks noGrp="1"/>
          </p:cNvGraphicFramePr>
          <p:nvPr/>
        </p:nvGraphicFramePr>
        <p:xfrm>
          <a:off x="0" y="1052513"/>
          <a:ext cx="9144000" cy="5805487"/>
        </p:xfrm>
        <a:graphic>
          <a:graphicData uri="http://schemas.openxmlformats.org/drawingml/2006/table">
            <a:tbl>
              <a:tblPr/>
              <a:tblGrid>
                <a:gridCol w="2110683"/>
                <a:gridCol w="7033317"/>
              </a:tblGrid>
              <a:tr h="8315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1" u="none" strike="noStrike" cap="none" normalizeH="0" baseline="0" dirty="0" smtClean="0">
                          <a:ln>
                            <a:noFill/>
                          </a:ln>
                          <a:solidFill>
                            <a:schemeClr val="tx1"/>
                          </a:solidFill>
                          <a:effectLst/>
                          <a:latin typeface="Arial" charset="0"/>
                          <a:cs typeface="Arial" charset="0"/>
                        </a:rPr>
                        <a:t>Rating</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1" u="none" strike="noStrike" cap="none" normalizeH="0" baseline="0" smtClean="0">
                          <a:ln>
                            <a:noFill/>
                          </a:ln>
                          <a:solidFill>
                            <a:schemeClr val="tx1"/>
                          </a:solidFill>
                          <a:effectLst/>
                          <a:latin typeface="Arial" charset="0"/>
                          <a:cs typeface="Arial" charset="0"/>
                        </a:rPr>
                        <a:t>Explanation (how you decide merit)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039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Excellent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cs typeface="Arial" charset="0"/>
                        </a:rPr>
                        <a:t>All participants are able to identify the main food groups, state which foods are the best sources of certain key vitamins and minerals (e.g., iron, Vitamin C), and design a balanced, nutritious meal using fresh ingredients</a:t>
                      </a:r>
                      <a:endParaRPr kumimoji="0" lang="en-NZ" sz="2800" b="0" i="0" u="none" strike="noStrike" cap="none" normalizeH="0" baseline="0" dirty="0" smtClean="0">
                        <a:ln>
                          <a:noFill/>
                        </a:ln>
                        <a:solidFill>
                          <a:schemeClr val="tx1"/>
                        </a:solidFill>
                        <a:effectLst/>
                        <a:latin typeface="Arial" charset="0"/>
                        <a:cs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830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Very Good</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cs typeface="Arial" charset="0"/>
                        </a:rPr>
                        <a:t>Most participants can do all of the above; most participants can design a reasonably nutritious meal, although they may not be able to explain which foods are high in key vitamins and minerals</a:t>
                      </a:r>
                      <a:endParaRPr kumimoji="0" lang="en-NZ" sz="1600" b="0" i="0" u="none" strike="noStrike" cap="none" normalizeH="0" baseline="0" dirty="0" smtClean="0">
                        <a:ln>
                          <a:noFill/>
                        </a:ln>
                        <a:solidFill>
                          <a:schemeClr val="tx1"/>
                        </a:solidFill>
                        <a:effectLst/>
                        <a:latin typeface="Arial" charset="0"/>
                        <a:cs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039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Good</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cs typeface="Arial" charset="0"/>
                        </a:rPr>
                        <a:t>Over half of the participants can do all of the above and most of the participants can design a balanced, nutritious meal although they may not be able to explain which foods are high in key vitamins and minerals</a:t>
                      </a:r>
                      <a:endParaRPr kumimoji="0" lang="en-NZ" sz="2800" b="0" i="0" u="none" strike="noStrike" cap="none" normalizeH="0" baseline="0" smtClean="0">
                        <a:ln>
                          <a:noFill/>
                        </a:ln>
                        <a:solidFill>
                          <a:schemeClr val="tx1"/>
                        </a:solidFill>
                        <a:effectLst/>
                        <a:latin typeface="Arial" charset="0"/>
                        <a:cs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830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Poor</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cs typeface="Arial" charset="0"/>
                        </a:rPr>
                        <a:t>Most participants are unable to distinguish between healthy and unhealthy foods, and are not able to design a meal that meets minimum nutritional standards</a:t>
                      </a:r>
                      <a:endParaRPr kumimoji="0" lang="en-NZ" sz="2800" b="0" i="0" u="none" strike="noStrike" cap="none" normalizeH="0" baseline="0" dirty="0" smtClean="0">
                        <a:ln>
                          <a:noFill/>
                        </a:ln>
                        <a:solidFill>
                          <a:schemeClr val="tx1"/>
                        </a:solidFill>
                        <a:effectLst/>
                        <a:latin typeface="Arial" charset="0"/>
                        <a:cs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5383" name="Text Box 23"/>
          <p:cNvSpPr txBox="1">
            <a:spLocks noChangeArrowheads="1"/>
          </p:cNvSpPr>
          <p:nvPr/>
        </p:nvSpPr>
        <p:spPr bwMode="auto">
          <a:xfrm>
            <a:off x="376238" y="6184900"/>
            <a:ext cx="184150" cy="366713"/>
          </a:xfrm>
          <a:prstGeom prst="rect">
            <a:avLst/>
          </a:prstGeom>
          <a:noFill/>
          <a:ln w="9525">
            <a:noFill/>
            <a:miter lim="800000"/>
            <a:headEnd/>
            <a:tailEnd/>
          </a:ln>
        </p:spPr>
        <p:txBody>
          <a:bodyPr wrap="none">
            <a:spAutoFit/>
          </a:bodyPr>
          <a:lstStyle/>
          <a:p>
            <a:endParaRPr lang="en-US"/>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NZ" smtClean="0"/>
              <a:t> </a:t>
            </a:r>
            <a:endParaRPr lang="en-GB" smtClean="0"/>
          </a:p>
        </p:txBody>
      </p:sp>
      <p:graphicFrame>
        <p:nvGraphicFramePr>
          <p:cNvPr id="587779" name="Group 3"/>
          <p:cNvGraphicFramePr>
            <a:graphicFrameLocks noGrp="1"/>
          </p:cNvGraphicFramePr>
          <p:nvPr>
            <p:ph type="tbl" idx="1"/>
          </p:nvPr>
        </p:nvGraphicFramePr>
        <p:xfrm>
          <a:off x="0" y="981075"/>
          <a:ext cx="9144000" cy="5876925"/>
        </p:xfrm>
        <a:graphic>
          <a:graphicData uri="http://schemas.openxmlformats.org/drawingml/2006/table">
            <a:tbl>
              <a:tblPr/>
              <a:tblGrid>
                <a:gridCol w="2111375"/>
                <a:gridCol w="7032625"/>
              </a:tblGrid>
              <a:tr h="841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1" u="none" strike="noStrike" cap="none" normalizeH="0" baseline="0" dirty="0" smtClean="0">
                          <a:ln>
                            <a:noFill/>
                          </a:ln>
                          <a:solidFill>
                            <a:schemeClr val="tx1"/>
                          </a:solidFill>
                          <a:effectLst/>
                          <a:latin typeface="Arial" charset="0"/>
                          <a:cs typeface="Arial" charset="0"/>
                        </a:rPr>
                        <a:t>Rating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1" u="none" strike="noStrike" cap="none" normalizeH="0" baseline="0" smtClean="0">
                          <a:ln>
                            <a:noFill/>
                          </a:ln>
                          <a:solidFill>
                            <a:schemeClr val="tx1"/>
                          </a:solidFill>
                          <a:effectLst/>
                          <a:latin typeface="Arial" charset="0"/>
                          <a:cs typeface="Arial" charset="0"/>
                        </a:rPr>
                        <a:t>Explanation (how you decide merit)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20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Excellent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NZ"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96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Very Good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NZ"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20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Good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NZ"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96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800" b="0" i="0" u="none" strike="noStrike" cap="none" normalizeH="0" baseline="0" smtClean="0">
                          <a:ln>
                            <a:noFill/>
                          </a:ln>
                          <a:solidFill>
                            <a:schemeClr val="tx1"/>
                          </a:solidFill>
                          <a:effectLst/>
                          <a:latin typeface="Arial" charset="0"/>
                          <a:cs typeface="Arial" charset="0"/>
                        </a:rPr>
                        <a:t>Poor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NZ"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7431" name="Text Box 23"/>
          <p:cNvSpPr txBox="1">
            <a:spLocks noChangeArrowheads="1"/>
          </p:cNvSpPr>
          <p:nvPr/>
        </p:nvSpPr>
        <p:spPr bwMode="auto">
          <a:xfrm>
            <a:off x="0" y="136525"/>
            <a:ext cx="8820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defRPr/>
            </a:pPr>
            <a:r>
              <a:rPr lang="en-NZ" sz="2000" b="1" dirty="0" smtClean="0">
                <a:latin typeface="+mn-lt"/>
              </a:rPr>
              <a:t>Outcome: </a:t>
            </a:r>
            <a:r>
              <a:rPr lang="en-NZ" sz="2000" b="1" dirty="0">
                <a:latin typeface="+mj-lt"/>
              </a:rPr>
              <a:t>Increased knowledge of how to grow fruit and vegetables</a:t>
            </a:r>
            <a:endParaRPr lang="en-GB" sz="2000" b="1" dirty="0" smtClean="0">
              <a:latin typeface="+mj-lt"/>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765175"/>
            <a:ext cx="8229600" cy="5360988"/>
          </a:xfrm>
        </p:spPr>
        <p:txBody>
          <a:bodyPr/>
          <a:lstStyle/>
          <a:p>
            <a:pPr algn="ctr" eaLnBrk="1" hangingPunct="1">
              <a:buFontTx/>
              <a:buNone/>
            </a:pPr>
            <a:r>
              <a:rPr lang="en-NZ" sz="4000" smtClean="0"/>
              <a:t>Activity: Discussion </a:t>
            </a:r>
            <a:endParaRPr lang="en-GB" sz="4000" smtClean="0"/>
          </a:p>
        </p:txBody>
      </p:sp>
      <p:pic>
        <p:nvPicPr>
          <p:cNvPr id="17411" name="Picture 2" descr="http://www.ias.surrey.ac.uk/reports/DEFNBEST-resources/photos/Discussion%20groups%2072dpi.jpg"/>
          <p:cNvPicPr>
            <a:picLocks noChangeAspect="1" noChangeArrowheads="1"/>
          </p:cNvPicPr>
          <p:nvPr/>
        </p:nvPicPr>
        <p:blipFill>
          <a:blip r:embed="rId3" cstate="print"/>
          <a:srcRect/>
          <a:stretch>
            <a:fillRect/>
          </a:stretch>
        </p:blipFill>
        <p:spPr bwMode="auto">
          <a:xfrm>
            <a:off x="1619250" y="1882775"/>
            <a:ext cx="5864225" cy="4392613"/>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NZ" smtClean="0"/>
              <a:t>Contact details</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endParaRPr lang="en-NZ" dirty="0" smtClean="0">
              <a:solidFill>
                <a:schemeClr val="tx1">
                  <a:lumMod val="50000"/>
                  <a:lumOff val="50000"/>
                </a:schemeClr>
              </a:solidFill>
            </a:endParaRPr>
          </a:p>
          <a:p>
            <a:pPr marL="0" indent="0" algn="ctr" eaLnBrk="1" fontAlgn="auto" hangingPunct="1">
              <a:spcAft>
                <a:spcPts val="0"/>
              </a:spcAft>
              <a:buFontTx/>
              <a:buNone/>
              <a:defRPr/>
            </a:pPr>
            <a:r>
              <a:rPr lang="en-NZ" dirty="0" smtClean="0"/>
              <a:t>Pauline Dickinson – p.m.dickinson@massey.ac.nz</a:t>
            </a:r>
          </a:p>
          <a:p>
            <a:pPr marL="0" indent="0" algn="ctr" eaLnBrk="1" fontAlgn="auto" hangingPunct="1">
              <a:spcAft>
                <a:spcPts val="0"/>
              </a:spcAft>
              <a:buFontTx/>
              <a:buNone/>
              <a:defRPr/>
            </a:pPr>
            <a:endParaRPr lang="en-NZ" dirty="0" smtClean="0"/>
          </a:p>
          <a:p>
            <a:pPr marL="0" indent="0" algn="ctr" eaLnBrk="1" fontAlgn="auto" hangingPunct="1">
              <a:spcAft>
                <a:spcPts val="0"/>
              </a:spcAft>
              <a:buFontTx/>
              <a:buNone/>
              <a:defRPr/>
            </a:pPr>
            <a:r>
              <a:rPr lang="en-NZ" dirty="0" smtClean="0"/>
              <a:t>Jeffery Adams – j.b.adams@massey.ac.nz</a:t>
            </a:r>
          </a:p>
          <a:p>
            <a:pPr eaLnBrk="1" fontAlgn="auto" hangingPunct="1">
              <a:spcAft>
                <a:spcPts val="0"/>
              </a:spcAft>
              <a:buFont typeface="Arial" pitchFamily="34" charset="0"/>
              <a:buChar char="•"/>
              <a:defRPr/>
            </a:pPr>
            <a:endParaRPr lang="en-NZ" dirty="0"/>
          </a:p>
          <a:p>
            <a:pPr eaLnBrk="1" fontAlgn="auto" hangingPunct="1">
              <a:spcAft>
                <a:spcPts val="0"/>
              </a:spcAft>
              <a:buFont typeface="Arial" pitchFamily="34" charset="0"/>
              <a:buChar char="•"/>
              <a:defRPr/>
            </a:pPr>
            <a:endParaRPr lang="en-NZ" dirty="0" smtClean="0"/>
          </a:p>
          <a:p>
            <a:pPr marL="0" indent="0" algn="ctr" eaLnBrk="1" fontAlgn="auto" hangingPunct="1">
              <a:spcAft>
                <a:spcPts val="0"/>
              </a:spcAft>
              <a:buFont typeface="Arial" pitchFamily="34" charset="0"/>
              <a:buNone/>
              <a:defRPr/>
            </a:pPr>
            <a:r>
              <a:rPr lang="en-NZ" sz="2600" dirty="0" smtClean="0"/>
              <a:t>SHORE and </a:t>
            </a:r>
            <a:r>
              <a:rPr lang="en-NZ" sz="2600" dirty="0" err="1" smtClean="0"/>
              <a:t>Whariki</a:t>
            </a:r>
            <a:r>
              <a:rPr lang="en-NZ" sz="2600" dirty="0" smtClean="0"/>
              <a:t> Research Centre</a:t>
            </a:r>
          </a:p>
          <a:p>
            <a:pPr marL="0" indent="0" algn="ctr" eaLnBrk="1" fontAlgn="auto" hangingPunct="1">
              <a:spcAft>
                <a:spcPts val="0"/>
              </a:spcAft>
              <a:buFont typeface="Arial" pitchFamily="34" charset="0"/>
              <a:buNone/>
              <a:defRPr/>
            </a:pPr>
            <a:r>
              <a:rPr lang="en-NZ" sz="2600" dirty="0" smtClean="0"/>
              <a:t>Massey University</a:t>
            </a:r>
          </a:p>
          <a:p>
            <a:pPr marL="0" indent="0" algn="ctr" eaLnBrk="1" fontAlgn="auto" hangingPunct="1">
              <a:spcAft>
                <a:spcPts val="0"/>
              </a:spcAft>
              <a:buFont typeface="Arial" pitchFamily="34" charset="0"/>
              <a:buNone/>
              <a:defRPr/>
            </a:pPr>
            <a:r>
              <a:rPr lang="en-NZ" sz="2600" dirty="0" smtClean="0"/>
              <a:t>Auckland, New Zealand</a:t>
            </a:r>
          </a:p>
          <a:p>
            <a:pPr marL="0" indent="0" algn="ctr" eaLnBrk="1" fontAlgn="auto" hangingPunct="1">
              <a:spcAft>
                <a:spcPts val="0"/>
              </a:spcAft>
              <a:buFont typeface="Arial" pitchFamily="34" charset="0"/>
              <a:buNone/>
              <a:defRPr/>
            </a:pPr>
            <a:endParaRPr lang="en-NZ" sz="2600" dirty="0" smtClean="0"/>
          </a:p>
          <a:p>
            <a:pPr marL="0" indent="0" algn="ctr" eaLnBrk="1" fontAlgn="auto" hangingPunct="1">
              <a:spcAft>
                <a:spcPts val="0"/>
              </a:spcAft>
              <a:buFont typeface="Arial" pitchFamily="34" charset="0"/>
              <a:buNone/>
              <a:defRPr/>
            </a:pPr>
            <a:r>
              <a:rPr lang="en-NZ" sz="2600" dirty="0" smtClean="0"/>
              <a:t>www.shore.ac.nz</a:t>
            </a:r>
            <a:endParaRPr lang="en-NZ"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NZ" smtClean="0"/>
              <a:t>Acknowledgements and references</a:t>
            </a:r>
          </a:p>
        </p:txBody>
      </p:sp>
      <p:sp>
        <p:nvSpPr>
          <p:cNvPr id="19459" name="Content Placeholder 2"/>
          <p:cNvSpPr>
            <a:spLocks noGrp="1"/>
          </p:cNvSpPr>
          <p:nvPr>
            <p:ph idx="1"/>
          </p:nvPr>
        </p:nvSpPr>
        <p:spPr>
          <a:xfrm>
            <a:off x="457200" y="1600200"/>
            <a:ext cx="8229600" cy="5068888"/>
          </a:xfrm>
        </p:spPr>
        <p:txBody>
          <a:bodyPr/>
          <a:lstStyle/>
          <a:p>
            <a:pPr marL="0" indent="0">
              <a:buFontTx/>
              <a:buNone/>
              <a:defRPr/>
            </a:pPr>
            <a:endParaRPr lang="en-NZ" sz="2000" dirty="0" smtClean="0"/>
          </a:p>
          <a:p>
            <a:pPr>
              <a:defRPr/>
            </a:pPr>
            <a:r>
              <a:rPr lang="en-NZ" sz="2200" dirty="0" smtClean="0"/>
              <a:t>Adams, J., &amp; Dickinson, P. (2010). Evaluation training to build capability in the community and public health workforce. </a:t>
            </a:r>
            <a:r>
              <a:rPr lang="en-NZ" sz="2200" i="1" dirty="0" smtClean="0"/>
              <a:t>American Journal of Evaluation</a:t>
            </a:r>
            <a:r>
              <a:rPr lang="en-NZ" sz="2200" dirty="0" smtClean="0"/>
              <a:t>, 33(3), 421-433. </a:t>
            </a:r>
            <a:endParaRPr lang="en-NZ" sz="2200" dirty="0"/>
          </a:p>
          <a:p>
            <a:pPr>
              <a:defRPr/>
            </a:pPr>
            <a:r>
              <a:rPr lang="en-NZ" sz="2200" dirty="0" smtClean="0"/>
              <a:t>Davidson, E. J. (2005). </a:t>
            </a:r>
            <a:r>
              <a:rPr lang="en-NZ" sz="2200" i="1" dirty="0" smtClean="0"/>
              <a:t>Evaluation methodology basics: The nuts and bolts of sound evaluation</a:t>
            </a:r>
            <a:r>
              <a:rPr lang="en-NZ" sz="2200" dirty="0" smtClean="0"/>
              <a:t>. Thousand Oaks: Sage.</a:t>
            </a:r>
          </a:p>
          <a:p>
            <a:pPr>
              <a:defRPr/>
            </a:pPr>
            <a:r>
              <a:rPr lang="en-NZ" sz="2200" dirty="0" smtClean="0"/>
              <a:t>Fournier, D. M. (1995). Establishing evaluative conclusions: A distinction between general and working logic. </a:t>
            </a:r>
            <a:r>
              <a:rPr lang="en-NZ" sz="2200" i="1" dirty="0" smtClean="0"/>
              <a:t>New Directions for Evaluation, 1995</a:t>
            </a:r>
            <a:r>
              <a:rPr lang="en-NZ" sz="2200" dirty="0" smtClean="0"/>
              <a:t>(68), 15-32. </a:t>
            </a:r>
          </a:p>
          <a:p>
            <a:pPr>
              <a:defRPr/>
            </a:pPr>
            <a:r>
              <a:rPr lang="en-NZ" sz="2200" dirty="0" smtClean="0"/>
              <a:t>House, E. R., and Howe, K. R. (1999). </a:t>
            </a:r>
            <a:r>
              <a:rPr lang="en-NZ" sz="2200" i="1" dirty="0" smtClean="0"/>
              <a:t>Values in evaluation and social research</a:t>
            </a:r>
            <a:r>
              <a:rPr lang="en-NZ" sz="2200" dirty="0" smtClean="0"/>
              <a:t>. Thousand Oaks: Sage.</a:t>
            </a:r>
          </a:p>
          <a:p>
            <a:pPr>
              <a:defRPr/>
            </a:pPr>
            <a:endParaRPr lang="en-NZ" sz="2000" dirty="0" smtClean="0"/>
          </a:p>
          <a:p>
            <a:pPr>
              <a:defRPr/>
            </a:pPr>
            <a:endParaRPr lang="en-NZ" dirty="0" smtClean="0"/>
          </a:p>
          <a:p>
            <a:pPr>
              <a:defRPr/>
            </a:pPr>
            <a:endParaRPr lang="en-NZ"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NZ" smtClean="0"/>
              <a:t>Outline</a:t>
            </a:r>
          </a:p>
        </p:txBody>
      </p:sp>
      <p:sp>
        <p:nvSpPr>
          <p:cNvPr id="3" name="Content Placeholder 2"/>
          <p:cNvSpPr>
            <a:spLocks noGrp="1"/>
          </p:cNvSpPr>
          <p:nvPr>
            <p:ph idx="1"/>
          </p:nvPr>
        </p:nvSpPr>
        <p:spPr>
          <a:xfrm>
            <a:off x="1187450" y="1600200"/>
            <a:ext cx="7499350" cy="4525963"/>
          </a:xfrm>
        </p:spPr>
        <p:txBody>
          <a:bodyPr rtlCol="0">
            <a:normAutofit/>
          </a:bodyPr>
          <a:lstStyle/>
          <a:p>
            <a:pPr eaLnBrk="1" fontAlgn="auto" hangingPunct="1">
              <a:spcAft>
                <a:spcPts val="0"/>
              </a:spcAft>
              <a:buFont typeface="Arial" pitchFamily="34" charset="0"/>
              <a:buChar char="•"/>
              <a:defRPr/>
            </a:pPr>
            <a:r>
              <a:rPr lang="en-NZ" sz="3600" dirty="0" smtClean="0"/>
              <a:t>Value in evaluation</a:t>
            </a:r>
          </a:p>
          <a:p>
            <a:pPr eaLnBrk="1" fontAlgn="auto" hangingPunct="1">
              <a:spcAft>
                <a:spcPts val="0"/>
              </a:spcAft>
              <a:buFont typeface="Arial" pitchFamily="34" charset="0"/>
              <a:buChar char="•"/>
              <a:defRPr/>
            </a:pPr>
            <a:endParaRPr lang="en-NZ" sz="800" dirty="0" smtClean="0"/>
          </a:p>
          <a:p>
            <a:pPr eaLnBrk="1" fontAlgn="auto" hangingPunct="1">
              <a:spcAft>
                <a:spcPts val="0"/>
              </a:spcAft>
              <a:buFont typeface="Arial" pitchFamily="34" charset="0"/>
              <a:buChar char="•"/>
              <a:defRPr/>
            </a:pPr>
            <a:r>
              <a:rPr lang="en-NZ" sz="3600" dirty="0" smtClean="0"/>
              <a:t>Determining value</a:t>
            </a:r>
          </a:p>
          <a:p>
            <a:pPr eaLnBrk="1" fontAlgn="auto" hangingPunct="1">
              <a:spcAft>
                <a:spcPts val="0"/>
              </a:spcAft>
              <a:buFont typeface="Arial" pitchFamily="34" charset="0"/>
              <a:buChar char="•"/>
              <a:defRPr/>
            </a:pPr>
            <a:endParaRPr lang="en-NZ" sz="800" dirty="0" smtClean="0"/>
          </a:p>
          <a:p>
            <a:pPr eaLnBrk="1" fontAlgn="auto" hangingPunct="1">
              <a:spcAft>
                <a:spcPts val="0"/>
              </a:spcAft>
              <a:buFont typeface="Arial" pitchFamily="34" charset="0"/>
              <a:buChar char="•"/>
              <a:defRPr/>
            </a:pPr>
            <a:r>
              <a:rPr lang="en-NZ" sz="3600" dirty="0" smtClean="0"/>
              <a:t>Practice exercises</a:t>
            </a:r>
          </a:p>
          <a:p>
            <a:pPr eaLnBrk="1" fontAlgn="auto" hangingPunct="1">
              <a:spcAft>
                <a:spcPts val="0"/>
              </a:spcAft>
              <a:buFont typeface="Arial" pitchFamily="34" charset="0"/>
              <a:buChar char="•"/>
              <a:defRPr/>
            </a:pPr>
            <a:endParaRPr lang="en-NZ" sz="800" dirty="0" smtClean="0"/>
          </a:p>
          <a:p>
            <a:pPr eaLnBrk="1" fontAlgn="auto" hangingPunct="1">
              <a:spcAft>
                <a:spcPts val="0"/>
              </a:spcAft>
              <a:buFont typeface="Arial" pitchFamily="34" charset="0"/>
              <a:buChar char="•"/>
              <a:defRPr/>
            </a:pPr>
            <a:r>
              <a:rPr lang="en-NZ" sz="3600" dirty="0" smtClean="0"/>
              <a:t>Discussion </a:t>
            </a:r>
          </a:p>
          <a:p>
            <a:pPr marL="0" indent="0" eaLnBrk="1" fontAlgn="auto" hangingPunct="1">
              <a:spcAft>
                <a:spcPts val="0"/>
              </a:spcAft>
              <a:buFont typeface="Arial" pitchFamily="34" charset="0"/>
              <a:buNone/>
              <a:defRPr/>
            </a:pPr>
            <a:endParaRPr lang="en-NZ" dirty="0" smtClean="0">
              <a:solidFill>
                <a:schemeClr val="tx1">
                  <a:lumMod val="50000"/>
                  <a:lumOff val="50000"/>
                </a:schemeClr>
              </a:solidFill>
            </a:endParaRPr>
          </a:p>
          <a:p>
            <a:pPr eaLnBrk="1" fontAlgn="auto" hangingPunct="1">
              <a:spcAft>
                <a:spcPts val="0"/>
              </a:spcAft>
              <a:buFont typeface="Arial" pitchFamily="34" charset="0"/>
              <a:buChar char="•"/>
              <a:defRPr/>
            </a:pPr>
            <a:endParaRPr lang="en-NZ" dirty="0" smtClean="0">
              <a:solidFill>
                <a:schemeClr val="tx1">
                  <a:lumMod val="50000"/>
                  <a:lumOff val="50000"/>
                </a:schemeClr>
              </a:solidFill>
            </a:endParaRPr>
          </a:p>
          <a:p>
            <a:pPr eaLnBrk="1" fontAlgn="auto" hangingPunct="1">
              <a:spcAft>
                <a:spcPts val="0"/>
              </a:spcAft>
              <a:buFont typeface="Arial" pitchFamily="34" charset="0"/>
              <a:buChar char="•"/>
              <a:defRPr/>
            </a:pPr>
            <a:endParaRPr lang="en-NZ" dirty="0" smtClean="0">
              <a:solidFill>
                <a:schemeClr val="tx1">
                  <a:lumMod val="50000"/>
                  <a:lumOff val="50000"/>
                </a:schemeClr>
              </a:solidFill>
            </a:endParaRPr>
          </a:p>
          <a:p>
            <a:pPr eaLnBrk="1" fontAlgn="auto" hangingPunct="1">
              <a:spcAft>
                <a:spcPts val="0"/>
              </a:spcAft>
              <a:buFont typeface="Arial" pitchFamily="34" charset="0"/>
              <a:buChar char="•"/>
              <a:defRPr/>
            </a:pPr>
            <a:endParaRPr lang="en-NZ" dirty="0">
              <a:solidFill>
                <a:schemeClr val="tx1">
                  <a:lumMod val="50000"/>
                  <a:lumOff val="50000"/>
                </a:schemeClr>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0" y="476250"/>
            <a:ext cx="8229600" cy="865188"/>
          </a:xfrm>
        </p:spPr>
        <p:txBody>
          <a:bodyPr/>
          <a:lstStyle/>
          <a:p>
            <a:pPr eaLnBrk="1" hangingPunct="1"/>
            <a:r>
              <a:rPr lang="en-US" smtClean="0"/>
              <a:t>E</a:t>
            </a:r>
            <a:r>
              <a:rPr lang="en-US" smtClean="0">
                <a:solidFill>
                  <a:srgbClr val="FF3300"/>
                </a:solidFill>
              </a:rPr>
              <a:t>valu</a:t>
            </a:r>
            <a:r>
              <a:rPr lang="en-US" smtClean="0"/>
              <a:t>ation</a:t>
            </a:r>
            <a:endParaRPr lang="en-US" smtClean="0">
              <a:solidFill>
                <a:schemeClr val="accent2"/>
              </a:solidFill>
            </a:endParaRPr>
          </a:p>
        </p:txBody>
      </p:sp>
      <p:sp>
        <p:nvSpPr>
          <p:cNvPr id="5123" name="Rectangle 3"/>
          <p:cNvSpPr>
            <a:spLocks noGrp="1" noChangeArrowheads="1"/>
          </p:cNvSpPr>
          <p:nvPr>
            <p:ph type="body" idx="4294967295"/>
          </p:nvPr>
        </p:nvSpPr>
        <p:spPr>
          <a:xfrm>
            <a:off x="611188" y="1557338"/>
            <a:ext cx="7848600" cy="5111750"/>
          </a:xfrm>
        </p:spPr>
        <p:txBody>
          <a:bodyPr/>
          <a:lstStyle/>
          <a:p>
            <a:pPr eaLnBrk="1" hangingPunct="1">
              <a:lnSpc>
                <a:spcPct val="90000"/>
              </a:lnSpc>
              <a:buClr>
                <a:schemeClr val="tx1"/>
              </a:buClr>
              <a:buFontTx/>
              <a:buNone/>
            </a:pPr>
            <a:endParaRPr lang="en-US" sz="2800" b="1" i="1" smtClean="0">
              <a:solidFill>
                <a:schemeClr val="accent2"/>
              </a:solidFill>
            </a:endParaRPr>
          </a:p>
          <a:p>
            <a:pPr algn="ctr" eaLnBrk="1" hangingPunct="1">
              <a:lnSpc>
                <a:spcPct val="90000"/>
              </a:lnSpc>
              <a:buClr>
                <a:schemeClr val="tx1"/>
              </a:buClr>
              <a:buFontTx/>
              <a:buNone/>
            </a:pPr>
            <a:r>
              <a:rPr lang="en-US" sz="2800" smtClean="0"/>
              <a:t>It is the systematic determination of the quality or value of something (project, programmes, organisations) in order to take action</a:t>
            </a:r>
          </a:p>
          <a:p>
            <a:pPr algn="ctr" eaLnBrk="1" hangingPunct="1">
              <a:lnSpc>
                <a:spcPct val="90000"/>
              </a:lnSpc>
              <a:buClr>
                <a:schemeClr val="tx1"/>
              </a:buClr>
              <a:buFontTx/>
              <a:buNone/>
            </a:pPr>
            <a:endParaRPr lang="en-US" sz="2800" smtClean="0"/>
          </a:p>
          <a:p>
            <a:pPr algn="ctr" eaLnBrk="1" hangingPunct="1">
              <a:lnSpc>
                <a:spcPct val="90000"/>
              </a:lnSpc>
              <a:buClr>
                <a:schemeClr val="tx1"/>
              </a:buClr>
              <a:buFontTx/>
              <a:buNone/>
            </a:pPr>
            <a:endParaRPr lang="en-US" sz="2800" smtClean="0"/>
          </a:p>
          <a:p>
            <a:pPr eaLnBrk="1" hangingPunct="1">
              <a:lnSpc>
                <a:spcPct val="90000"/>
              </a:lnSpc>
              <a:buClr>
                <a:schemeClr val="tx1"/>
              </a:buClr>
              <a:buFontTx/>
              <a:buNone/>
            </a:pPr>
            <a:endParaRPr lang="en-US" sz="2800" b="1" i="1" smtClean="0"/>
          </a:p>
          <a:p>
            <a:pPr eaLnBrk="1" hangingPunct="1">
              <a:lnSpc>
                <a:spcPct val="90000"/>
              </a:lnSpc>
              <a:buClr>
                <a:schemeClr val="tx1"/>
              </a:buClr>
              <a:buFontTx/>
              <a:buNone/>
            </a:pPr>
            <a:endParaRPr lang="en-US" sz="2800" b="1" i="1" smtClean="0"/>
          </a:p>
          <a:p>
            <a:pPr eaLnBrk="1" hangingPunct="1">
              <a:lnSpc>
                <a:spcPct val="90000"/>
              </a:lnSpc>
              <a:buClr>
                <a:schemeClr val="tx1"/>
              </a:buClr>
              <a:buFontTx/>
              <a:buNone/>
            </a:pPr>
            <a:endParaRPr lang="en-US" sz="2800" b="1" i="1" smtClean="0"/>
          </a:p>
        </p:txBody>
      </p:sp>
      <p:pic>
        <p:nvPicPr>
          <p:cNvPr id="5124" name="Picture 1"/>
          <p:cNvPicPr>
            <a:picLocks noChangeAspect="1" noChangeArrowheads="1"/>
          </p:cNvPicPr>
          <p:nvPr/>
        </p:nvPicPr>
        <p:blipFill>
          <a:blip r:embed="rId3" cstate="print"/>
          <a:srcRect/>
          <a:stretch>
            <a:fillRect/>
          </a:stretch>
        </p:blipFill>
        <p:spPr bwMode="auto">
          <a:xfrm>
            <a:off x="2478088" y="3925888"/>
            <a:ext cx="4067175" cy="2676525"/>
          </a:xfrm>
          <a:prstGeom prst="rect">
            <a:avLst/>
          </a:prstGeom>
          <a:noFill/>
          <a:ln w="9525">
            <a:noFill/>
            <a:miter lim="800000"/>
            <a:headEnd/>
            <a:tailEnd/>
          </a:ln>
          <a:effectLst/>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NZ" smtClean="0"/>
              <a:t>What is a ‘value’?</a:t>
            </a:r>
          </a:p>
        </p:txBody>
      </p:sp>
      <p:sp>
        <p:nvSpPr>
          <p:cNvPr id="6147" name="Rectangle 3"/>
          <p:cNvSpPr>
            <a:spLocks noGrp="1" noChangeArrowheads="1"/>
          </p:cNvSpPr>
          <p:nvPr>
            <p:ph idx="1"/>
          </p:nvPr>
        </p:nvSpPr>
        <p:spPr>
          <a:xfrm>
            <a:off x="468313" y="1873250"/>
            <a:ext cx="8229600" cy="4525963"/>
          </a:xfrm>
        </p:spPr>
        <p:txBody>
          <a:bodyPr/>
          <a:lstStyle/>
          <a:p>
            <a:pPr eaLnBrk="1" hangingPunct="1">
              <a:buFontTx/>
              <a:buNone/>
            </a:pPr>
            <a:r>
              <a:rPr lang="en-NZ" dirty="0" smtClean="0"/>
              <a:t>The worth, desirability or </a:t>
            </a:r>
            <a:endParaRPr lang="en-NZ" dirty="0" smtClean="0"/>
          </a:p>
          <a:p>
            <a:pPr eaLnBrk="1" hangingPunct="1">
              <a:buFontTx/>
              <a:buNone/>
            </a:pPr>
            <a:r>
              <a:rPr lang="en-NZ" smtClean="0"/>
              <a:t>utility of </a:t>
            </a:r>
            <a:r>
              <a:rPr lang="en-NZ" dirty="0" smtClean="0"/>
              <a:t>something </a:t>
            </a:r>
          </a:p>
          <a:p>
            <a:pPr eaLnBrk="1" hangingPunct="1">
              <a:buFontTx/>
              <a:buNone/>
            </a:pPr>
            <a:endParaRPr lang="en-NZ" i="1" dirty="0" smtClean="0"/>
          </a:p>
          <a:p>
            <a:pPr eaLnBrk="1" hangingPunct="1">
              <a:buFontTx/>
              <a:buNone/>
            </a:pPr>
            <a:r>
              <a:rPr lang="en-NZ" dirty="0" smtClean="0"/>
              <a:t>A judgement of what is </a:t>
            </a:r>
          </a:p>
          <a:p>
            <a:pPr eaLnBrk="1" hangingPunct="1">
              <a:buFontTx/>
              <a:buNone/>
            </a:pPr>
            <a:r>
              <a:rPr lang="en-NZ" dirty="0" smtClean="0"/>
              <a:t>   valuable or important</a:t>
            </a:r>
          </a:p>
          <a:p>
            <a:pPr eaLnBrk="1" hangingPunct="1">
              <a:buFontTx/>
              <a:buNone/>
            </a:pPr>
            <a:endParaRPr lang="en-NZ" sz="1600" dirty="0" smtClean="0"/>
          </a:p>
          <a:p>
            <a:pPr eaLnBrk="1" hangingPunct="1">
              <a:buFontTx/>
              <a:buNone/>
            </a:pPr>
            <a:endParaRPr lang="en-NZ" sz="1600" dirty="0" smtClean="0"/>
          </a:p>
          <a:p>
            <a:pPr eaLnBrk="1" hangingPunct="1">
              <a:buFontTx/>
              <a:buNone/>
            </a:pPr>
            <a:r>
              <a:rPr lang="en-NZ" sz="1600" dirty="0" smtClean="0"/>
              <a:t>The Concise Oxford Dictionary</a:t>
            </a:r>
          </a:p>
        </p:txBody>
      </p:sp>
      <p:pic>
        <p:nvPicPr>
          <p:cNvPr id="6148" name="Picture 4" descr="http://t1.gstatic.com/images?q=tbn:ANd9GcQOAmHug2SD79YkBCBbSUEZwOjdlOLDiq58lAnLb0Pth1V1_2V1Lw"/>
          <p:cNvPicPr>
            <a:picLocks noChangeAspect="1" noChangeArrowheads="1"/>
          </p:cNvPicPr>
          <p:nvPr/>
        </p:nvPicPr>
        <p:blipFill>
          <a:blip r:embed="rId3" cstate="print"/>
          <a:srcRect/>
          <a:stretch>
            <a:fillRect/>
          </a:stretch>
        </p:blipFill>
        <p:spPr bwMode="auto">
          <a:xfrm>
            <a:off x="6011863" y="3933825"/>
            <a:ext cx="2663825" cy="26638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NZ" smtClean="0"/>
              <a:t>Why values are important</a:t>
            </a:r>
          </a:p>
        </p:txBody>
      </p:sp>
      <p:sp>
        <p:nvSpPr>
          <p:cNvPr id="340995" name="Rectangle 3"/>
          <p:cNvSpPr>
            <a:spLocks noGrp="1" noChangeArrowheads="1"/>
          </p:cNvSpPr>
          <p:nvPr>
            <p:ph idx="1"/>
          </p:nvPr>
        </p:nvSpPr>
        <p:spPr/>
        <p:txBody>
          <a:bodyPr rtlCol="0">
            <a:normAutofit/>
          </a:bodyPr>
          <a:lstStyle/>
          <a:p>
            <a:pPr eaLnBrk="1" fontAlgn="auto" hangingPunct="1">
              <a:spcAft>
                <a:spcPts val="0"/>
              </a:spcAft>
              <a:buFont typeface="Arial" pitchFamily="34" charset="0"/>
              <a:buChar char="•"/>
              <a:defRPr/>
            </a:pPr>
            <a:r>
              <a:rPr lang="en-GB" dirty="0" smtClean="0"/>
              <a:t>Help determine </a:t>
            </a:r>
            <a:r>
              <a:rPr lang="en-GB" dirty="0"/>
              <a:t>worth or </a:t>
            </a:r>
            <a:r>
              <a:rPr lang="en-GB" dirty="0" smtClean="0"/>
              <a:t>quality</a:t>
            </a:r>
            <a:endParaRPr lang="en-GB" dirty="0"/>
          </a:p>
          <a:p>
            <a:pPr eaLnBrk="1" fontAlgn="auto" hangingPunct="1">
              <a:spcAft>
                <a:spcPts val="0"/>
              </a:spcAft>
              <a:buFont typeface="Arial" pitchFamily="34" charset="0"/>
              <a:buChar char="•"/>
              <a:defRPr/>
            </a:pPr>
            <a:r>
              <a:rPr lang="en-GB" dirty="0" smtClean="0"/>
              <a:t>How quality and success has been determined</a:t>
            </a:r>
            <a:endParaRPr lang="en-GB" dirty="0"/>
          </a:p>
          <a:p>
            <a:pPr marL="0" indent="0" eaLnBrk="1" fontAlgn="auto" hangingPunct="1">
              <a:spcAft>
                <a:spcPts val="0"/>
              </a:spcAft>
              <a:buFont typeface="Arial" pitchFamily="34" charset="0"/>
              <a:buNone/>
              <a:defRPr/>
            </a:pPr>
            <a:r>
              <a:rPr lang="en-GB" dirty="0" smtClean="0"/>
              <a:t>   </a:t>
            </a:r>
            <a:endParaRPr lang="en-GB" dirty="0"/>
          </a:p>
          <a:p>
            <a:pPr eaLnBrk="1" fontAlgn="auto" hangingPunct="1">
              <a:spcAft>
                <a:spcPts val="0"/>
              </a:spcAft>
              <a:buFontTx/>
              <a:buNone/>
              <a:defRPr/>
            </a:pPr>
            <a:r>
              <a:rPr lang="en-NZ" dirty="0">
                <a:solidFill>
                  <a:schemeClr val="tx1">
                    <a:lumMod val="50000"/>
                    <a:lumOff val="50000"/>
                  </a:schemeClr>
                </a:solidFill>
              </a:rPr>
              <a:t> </a:t>
            </a:r>
          </a:p>
        </p:txBody>
      </p:sp>
      <p:pic>
        <p:nvPicPr>
          <p:cNvPr id="7172" name="Picture 2" descr="http://nuchjareeruplek.files.wordpress.com/2011/01/choose_a_path1.jpg?w=240&amp;h=240"/>
          <p:cNvPicPr>
            <a:picLocks noChangeAspect="1" noChangeArrowheads="1"/>
          </p:cNvPicPr>
          <p:nvPr/>
        </p:nvPicPr>
        <p:blipFill>
          <a:blip r:embed="rId3" cstate="print"/>
          <a:srcRect/>
          <a:stretch>
            <a:fillRect/>
          </a:stretch>
        </p:blipFill>
        <p:spPr bwMode="auto">
          <a:xfrm>
            <a:off x="2771775" y="3716338"/>
            <a:ext cx="3025775" cy="30146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NZ" smtClean="0"/>
              <a:t>Ways of determining value</a:t>
            </a:r>
          </a:p>
        </p:txBody>
      </p:sp>
      <p:sp>
        <p:nvSpPr>
          <p:cNvPr id="8195" name="Rectangle 3"/>
          <p:cNvSpPr>
            <a:spLocks noGrp="1" noChangeArrowheads="1"/>
          </p:cNvSpPr>
          <p:nvPr>
            <p:ph idx="1"/>
          </p:nvPr>
        </p:nvSpPr>
        <p:spPr/>
        <p:txBody>
          <a:bodyPr/>
          <a:lstStyle/>
          <a:p>
            <a:pPr eaLnBrk="1" hangingPunct="1"/>
            <a:endParaRPr lang="en-GB" smtClean="0"/>
          </a:p>
          <a:p>
            <a:pPr eaLnBrk="1" hangingPunct="1"/>
            <a:r>
              <a:rPr lang="en-GB" smtClean="0"/>
              <a:t>Review literature</a:t>
            </a:r>
          </a:p>
          <a:p>
            <a:pPr eaLnBrk="1" hangingPunct="1"/>
            <a:r>
              <a:rPr lang="en-GB" smtClean="0"/>
              <a:t>Stakeholder discussions</a:t>
            </a:r>
          </a:p>
          <a:p>
            <a:pPr eaLnBrk="1" hangingPunct="1"/>
            <a:r>
              <a:rPr lang="en-GB" smtClean="0"/>
              <a:t>Identifying effective ways of working</a:t>
            </a:r>
          </a:p>
          <a:p>
            <a:pPr eaLnBrk="1" hangingPunct="1"/>
            <a:r>
              <a:rPr lang="en-GB" smtClean="0"/>
              <a:t>Using expert judgement</a:t>
            </a:r>
            <a:endParaRPr lang="en-NZ" smtClean="0"/>
          </a:p>
        </p:txBody>
      </p:sp>
      <p:pic>
        <p:nvPicPr>
          <p:cNvPr id="8196" name="Picture 2" descr="http://t3.gstatic.com/images?q=tbn:ANd9GcRKxS8-kYR3CP1ymInY5W0S8Qa0dH9ximua1mDTXxIaaPm45Tz_iw"/>
          <p:cNvPicPr>
            <a:picLocks noChangeAspect="1" noChangeArrowheads="1"/>
          </p:cNvPicPr>
          <p:nvPr/>
        </p:nvPicPr>
        <p:blipFill>
          <a:blip r:embed="rId3" cstate="print"/>
          <a:srcRect/>
          <a:stretch>
            <a:fillRect/>
          </a:stretch>
        </p:blipFill>
        <p:spPr bwMode="auto">
          <a:xfrm>
            <a:off x="6011863" y="4121150"/>
            <a:ext cx="2592387" cy="25908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Diagram 4"/>
          <p:cNvGraphicFramePr/>
          <p:nvPr/>
        </p:nvGraphicFramePr>
        <p:xfrm>
          <a:off x="1689548" y="463550"/>
          <a:ext cx="6592218" cy="4687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19" name="Picture 6"/>
          <p:cNvPicPr>
            <a:picLocks noChangeAspect="1" noChangeArrowheads="1"/>
          </p:cNvPicPr>
          <p:nvPr/>
        </p:nvPicPr>
        <p:blipFill>
          <a:blip r:embed="rId7" cstate="print"/>
          <a:srcRect/>
          <a:stretch>
            <a:fillRect/>
          </a:stretch>
        </p:blipFill>
        <p:spPr bwMode="auto">
          <a:xfrm>
            <a:off x="107950" y="115888"/>
            <a:ext cx="1238250" cy="695325"/>
          </a:xfrm>
          <a:prstGeom prst="rect">
            <a:avLst/>
          </a:prstGeom>
          <a:noFill/>
          <a:ln w="9525">
            <a:noFill/>
            <a:miter lim="800000"/>
            <a:headEnd/>
            <a:tailEnd/>
          </a:ln>
          <a:effectLst/>
        </p:spPr>
      </p:pic>
      <p:pic>
        <p:nvPicPr>
          <p:cNvPr id="9220" name="Picture 7"/>
          <p:cNvPicPr>
            <a:picLocks noChangeAspect="1" noChangeArrowheads="1"/>
          </p:cNvPicPr>
          <p:nvPr/>
        </p:nvPicPr>
        <p:blipFill>
          <a:blip r:embed="rId8" cstate="print"/>
          <a:srcRect/>
          <a:stretch>
            <a:fillRect/>
          </a:stretch>
        </p:blipFill>
        <p:spPr bwMode="auto">
          <a:xfrm>
            <a:off x="1466850" y="123825"/>
            <a:ext cx="1582738" cy="687388"/>
          </a:xfrm>
          <a:prstGeom prst="rect">
            <a:avLst/>
          </a:prstGeom>
          <a:noFill/>
          <a:ln w="9525">
            <a:noFill/>
            <a:miter lim="800000"/>
            <a:headEnd/>
            <a:tailEnd/>
          </a:ln>
          <a:effectLst/>
        </p:spPr>
      </p:pic>
      <p:pic>
        <p:nvPicPr>
          <p:cNvPr id="9221" name="Picture 8"/>
          <p:cNvPicPr>
            <a:picLocks noChangeAspect="1" noChangeArrowheads="1"/>
          </p:cNvPicPr>
          <p:nvPr/>
        </p:nvPicPr>
        <p:blipFill>
          <a:blip r:embed="rId9" cstate="print"/>
          <a:srcRect/>
          <a:stretch>
            <a:fillRect/>
          </a:stretch>
        </p:blipFill>
        <p:spPr bwMode="auto">
          <a:xfrm>
            <a:off x="138113" y="1052513"/>
            <a:ext cx="1208087" cy="792162"/>
          </a:xfrm>
          <a:prstGeom prst="rect">
            <a:avLst/>
          </a:prstGeom>
          <a:noFill/>
          <a:ln w="9525">
            <a:noFill/>
            <a:miter lim="800000"/>
            <a:headEnd/>
            <a:tailEnd/>
          </a:ln>
          <a:effectLst/>
        </p:spPr>
      </p:pic>
      <p:pic>
        <p:nvPicPr>
          <p:cNvPr id="9222" name="Picture 9"/>
          <p:cNvPicPr>
            <a:picLocks noChangeAspect="1" noChangeArrowheads="1"/>
          </p:cNvPicPr>
          <p:nvPr/>
        </p:nvPicPr>
        <p:blipFill>
          <a:blip r:embed="rId10" cstate="print"/>
          <a:srcRect/>
          <a:stretch>
            <a:fillRect/>
          </a:stretch>
        </p:blipFill>
        <p:spPr bwMode="auto">
          <a:xfrm>
            <a:off x="890588" y="530225"/>
            <a:ext cx="809625" cy="800100"/>
          </a:xfrm>
          <a:prstGeom prst="rect">
            <a:avLst/>
          </a:prstGeom>
          <a:noFill/>
          <a:ln w="9525">
            <a:noFill/>
            <a:miter lim="800000"/>
            <a:headEnd/>
            <a:tailEnd/>
          </a:ln>
          <a:effectLst/>
        </p:spPr>
      </p:pic>
      <p:pic>
        <p:nvPicPr>
          <p:cNvPr id="9223" name="Picture 10"/>
          <p:cNvPicPr>
            <a:picLocks noChangeAspect="1" noChangeArrowheads="1"/>
          </p:cNvPicPr>
          <p:nvPr/>
        </p:nvPicPr>
        <p:blipFill>
          <a:blip r:embed="rId11" cstate="print"/>
          <a:srcRect/>
          <a:stretch>
            <a:fillRect/>
          </a:stretch>
        </p:blipFill>
        <p:spPr bwMode="auto">
          <a:xfrm>
            <a:off x="1722438" y="960438"/>
            <a:ext cx="1219200" cy="666750"/>
          </a:xfrm>
          <a:prstGeom prst="rect">
            <a:avLst/>
          </a:prstGeom>
          <a:noFill/>
          <a:ln w="9525">
            <a:noFill/>
            <a:miter lim="800000"/>
            <a:headEnd/>
            <a:tailEnd/>
          </a:ln>
          <a:effectLst/>
        </p:spPr>
      </p:pic>
      <p:pic>
        <p:nvPicPr>
          <p:cNvPr id="9224" name="Picture 11"/>
          <p:cNvPicPr>
            <a:picLocks noChangeAspect="1" noChangeArrowheads="1"/>
          </p:cNvPicPr>
          <p:nvPr/>
        </p:nvPicPr>
        <p:blipFill>
          <a:blip r:embed="rId12" cstate="print"/>
          <a:srcRect/>
          <a:stretch>
            <a:fillRect/>
          </a:stretch>
        </p:blipFill>
        <p:spPr bwMode="auto">
          <a:xfrm>
            <a:off x="1295400" y="1508125"/>
            <a:ext cx="1277938" cy="673100"/>
          </a:xfrm>
          <a:prstGeom prst="rect">
            <a:avLst/>
          </a:prstGeom>
          <a:noFill/>
          <a:ln w="9525">
            <a:noFill/>
            <a:miter lim="800000"/>
            <a:headEnd/>
            <a:tailEnd/>
          </a:ln>
          <a:effectLst/>
        </p:spPr>
      </p:pic>
      <p:pic>
        <p:nvPicPr>
          <p:cNvPr id="9225" name="Picture 13"/>
          <p:cNvPicPr>
            <a:picLocks noChangeAspect="1" noChangeArrowheads="1"/>
          </p:cNvPicPr>
          <p:nvPr/>
        </p:nvPicPr>
        <p:blipFill>
          <a:blip r:embed="rId13" cstate="print"/>
          <a:srcRect/>
          <a:stretch>
            <a:fillRect/>
          </a:stretch>
        </p:blipFill>
        <p:spPr bwMode="auto">
          <a:xfrm>
            <a:off x="5795963" y="4868863"/>
            <a:ext cx="2847975" cy="16002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25"/>
                                        </p:tgtEl>
                                        <p:attrNameLst>
                                          <p:attrName>style.visibility</p:attrName>
                                        </p:attrNameLst>
                                      </p:cBhvr>
                                      <p:to>
                                        <p:strVal val="visible"/>
                                      </p:to>
                                    </p:set>
                                    <p:anim calcmode="lin" valueType="num">
                                      <p:cBhvr additive="base">
                                        <p:cTn id="7" dur="500" fill="hold"/>
                                        <p:tgtEl>
                                          <p:spTgt spid="9225"/>
                                        </p:tgtEl>
                                        <p:attrNameLst>
                                          <p:attrName>ppt_x</p:attrName>
                                        </p:attrNameLst>
                                      </p:cBhvr>
                                      <p:tavLst>
                                        <p:tav tm="0">
                                          <p:val>
                                            <p:strVal val="#ppt_x"/>
                                          </p:val>
                                        </p:tav>
                                        <p:tav tm="100000">
                                          <p:val>
                                            <p:strVal val="#ppt_x"/>
                                          </p:val>
                                        </p:tav>
                                      </p:tavLst>
                                    </p:anim>
                                    <p:anim calcmode="lin" valueType="num">
                                      <p:cBhvr additive="base">
                                        <p:cTn id="8"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NZ" smtClean="0"/>
              <a:t> </a:t>
            </a:r>
            <a:endParaRPr lang="en-GB" smtClean="0"/>
          </a:p>
        </p:txBody>
      </p:sp>
      <p:sp>
        <p:nvSpPr>
          <p:cNvPr id="10243" name="Rectangle 3"/>
          <p:cNvSpPr>
            <a:spLocks noGrp="1" noChangeArrowheads="1"/>
          </p:cNvSpPr>
          <p:nvPr>
            <p:ph idx="1"/>
          </p:nvPr>
        </p:nvSpPr>
        <p:spPr>
          <a:xfrm>
            <a:off x="468313" y="476250"/>
            <a:ext cx="8229600" cy="6126163"/>
          </a:xfrm>
        </p:spPr>
        <p:txBody>
          <a:bodyPr/>
          <a:lstStyle/>
          <a:p>
            <a:pPr algn="ctr" eaLnBrk="1" hangingPunct="1">
              <a:buFontTx/>
              <a:buNone/>
            </a:pPr>
            <a:r>
              <a:rPr lang="en-NZ" sz="3600" smtClean="0"/>
              <a:t>Activity: Determining value</a:t>
            </a:r>
          </a:p>
          <a:p>
            <a:pPr algn="ctr" eaLnBrk="1" hangingPunct="1">
              <a:buFontTx/>
              <a:buNone/>
            </a:pPr>
            <a:r>
              <a:rPr lang="en-NZ" sz="3600" smtClean="0"/>
              <a:t> </a:t>
            </a:r>
            <a:endParaRPr lang="en-GB" sz="3600" smtClean="0"/>
          </a:p>
        </p:txBody>
      </p:sp>
      <p:pic>
        <p:nvPicPr>
          <p:cNvPr id="10244" name="Picture 10" descr="images"/>
          <p:cNvPicPr>
            <a:picLocks noChangeAspect="1" noChangeArrowheads="1"/>
          </p:cNvPicPr>
          <p:nvPr/>
        </p:nvPicPr>
        <p:blipFill>
          <a:blip r:embed="rId3" cstate="print"/>
          <a:srcRect/>
          <a:stretch>
            <a:fillRect/>
          </a:stretch>
        </p:blipFill>
        <p:spPr bwMode="auto">
          <a:xfrm>
            <a:off x="685800" y="2362200"/>
            <a:ext cx="2286000" cy="2000250"/>
          </a:xfrm>
          <a:prstGeom prst="rect">
            <a:avLst/>
          </a:prstGeom>
          <a:noFill/>
          <a:ln w="9525">
            <a:noFill/>
            <a:miter lim="800000"/>
            <a:headEnd/>
            <a:tailEnd/>
          </a:ln>
        </p:spPr>
      </p:pic>
      <p:pic>
        <p:nvPicPr>
          <p:cNvPr id="10245" name="Picture 11" descr="imagesp"/>
          <p:cNvPicPr>
            <a:picLocks noChangeAspect="1" noChangeArrowheads="1"/>
          </p:cNvPicPr>
          <p:nvPr/>
        </p:nvPicPr>
        <p:blipFill>
          <a:blip r:embed="rId4" cstate="print"/>
          <a:srcRect/>
          <a:stretch>
            <a:fillRect/>
          </a:stretch>
        </p:blipFill>
        <p:spPr bwMode="auto">
          <a:xfrm>
            <a:off x="6553200" y="3962400"/>
            <a:ext cx="2133600" cy="1752600"/>
          </a:xfrm>
          <a:prstGeom prst="rect">
            <a:avLst/>
          </a:prstGeom>
          <a:noFill/>
          <a:ln w="9525">
            <a:noFill/>
            <a:miter lim="800000"/>
            <a:headEnd/>
            <a:tailEnd/>
          </a:ln>
        </p:spPr>
      </p:pic>
      <p:pic>
        <p:nvPicPr>
          <p:cNvPr id="10246" name="Picture 12" descr="imagespen"/>
          <p:cNvPicPr>
            <a:picLocks noChangeAspect="1" noChangeArrowheads="1"/>
          </p:cNvPicPr>
          <p:nvPr/>
        </p:nvPicPr>
        <p:blipFill>
          <a:blip r:embed="rId5" cstate="print"/>
          <a:srcRect/>
          <a:stretch>
            <a:fillRect/>
          </a:stretch>
        </p:blipFill>
        <p:spPr bwMode="auto">
          <a:xfrm>
            <a:off x="4038600" y="2057400"/>
            <a:ext cx="1450975" cy="36576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endParaRPr lang="en-NZ" smtClean="0"/>
          </a:p>
        </p:txBody>
      </p:sp>
      <p:sp>
        <p:nvSpPr>
          <p:cNvPr id="11267" name="Content Placeholder 1"/>
          <p:cNvSpPr>
            <a:spLocks noGrp="1"/>
          </p:cNvSpPr>
          <p:nvPr>
            <p:ph idx="1"/>
          </p:nvPr>
        </p:nvSpPr>
        <p:spPr/>
        <p:txBody>
          <a:bodyPr/>
          <a:lstStyle/>
          <a:p>
            <a:endParaRPr lang="en-NZ" smtClean="0"/>
          </a:p>
        </p:txBody>
      </p:sp>
      <p:pic>
        <p:nvPicPr>
          <p:cNvPr id="11268" name="Picture 5"/>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etermining value with&amp;#x0D;&amp;#x0A;stakeholders&amp;quot;&quot;/&gt;&lt;property id=&quot;20307&quot; value=&quot;256&quot;/&gt;&lt;/object&gt;&lt;object type=&quot;3&quot; unique_id=&quot;10005&quot;&gt;&lt;property id=&quot;20148&quot; value=&quot;5&quot;/&gt;&lt;property id=&quot;20300&quot; value=&quot;Slide 2 - &amp;quot;Outline&amp;quot;&quot;/&gt;&lt;property id=&quot;20307&quot; value=&quot;257&quot;/&gt;&lt;/object&gt;&lt;object type=&quot;3&quot; unique_id=&quot;10006&quot;&gt;&lt;property id=&quot;20148&quot; value=&quot;5&quot;/&gt;&lt;property id=&quot;20300&quot; value=&quot;Slide 3 - &amp;quot;Evaluation&amp;quot;&quot;/&gt;&lt;property id=&quot;20307&quot; value=&quot;259&quot;/&gt;&lt;/object&gt;&lt;object type=&quot;3&quot; unique_id=&quot;10007&quot;&gt;&lt;property id=&quot;20148&quot; value=&quot;5&quot;/&gt;&lt;property id=&quot;20300&quot; value=&quot;Slide 4 - &amp;quot;What is a ‘value’?&amp;quot;&quot;/&gt;&lt;property id=&quot;20307&quot; value=&quot;262&quot;/&gt;&lt;/object&gt;&lt;object type=&quot;3&quot; unique_id=&quot;10008&quot;&gt;&lt;property id=&quot;20148&quot; value=&quot;5&quot;/&gt;&lt;property id=&quot;20300&quot; value=&quot;Slide 5 - &amp;quot;Why values are important&amp;quot;&quot;/&gt;&lt;property id=&quot;20307&quot; value=&quot;263&quot;/&gt;&lt;/object&gt;&lt;object type=&quot;3&quot; unique_id=&quot;10009&quot;&gt;&lt;property id=&quot;20148&quot; value=&quot;5&quot;/&gt;&lt;property id=&quot;20300&quot; value=&quot;Slide 6 - &amp;quot;Ways of determining value&amp;quot;&quot;/&gt;&lt;property id=&quot;20307&quot; value=&quot;261&quot;/&gt;&lt;/object&gt;&lt;object type=&quot;3&quot; unique_id=&quot;10011&quot;&gt;&lt;property id=&quot;20148&quot; value=&quot;5&quot;/&gt;&lt;property id=&quot;20300&quot; value=&quot;Slide 8 - &amp;quot; &amp;quot;&quot;/&gt;&lt;property id=&quot;20307&quot; value=&quot;266&quot;/&gt;&lt;/object&gt;&lt;object type=&quot;3&quot; unique_id=&quot;10013&quot;&gt;&lt;property id=&quot;20148&quot; value=&quot;5&quot;/&gt;&lt;property id=&quot;20300&quot; value=&quot;Slide 10 - &amp;quot;What does success look like? &amp;#x0D;&amp;#x0A;Outcome: Increased awareness of the nutrient value of foods &amp;quot;&quot;/&gt;&lt;property id=&quot;20307&quot; value=&quot;268&quot;/&gt;&lt;/object&gt;&lt;object type=&quot;3&quot; unique_id=&quot;10014&quot;&gt;&lt;property id=&quot;20148&quot; value=&quot;5&quot;/&gt;&lt;property id=&quot;20300&quot; value=&quot;Slide 11&quot;/&gt;&lt;property id=&quot;20307&quot; value=&quot;269&quot;/&gt;&lt;/object&gt;&lt;object type=&quot;3&quot; unique_id=&quot;10016&quot;&gt;&lt;property id=&quot;20148&quot; value=&quot;5&quot;/&gt;&lt;property id=&quot;20300&quot; value=&quot;Slide 13 - &amp;quot;Outcome: Increased awareness of the nutrient value of foods&amp;quot;&quot;/&gt;&lt;property id=&quot;20307&quot; value=&quot;271&quot;/&gt;&lt;/object&gt;&lt;object type=&quot;3&quot; unique_id=&quot;10017&quot;&gt;&lt;property id=&quot;20148&quot; value=&quot;5&quot;/&gt;&lt;property id=&quot;20300&quot; value=&quot;Slide 14 - &amp;quot; &amp;quot;&quot;/&gt;&lt;property id=&quot;20307&quot; value=&quot;272&quot;/&gt;&lt;/object&gt;&lt;object type=&quot;3&quot; unique_id=&quot;10018&quot;&gt;&lt;property id=&quot;20148&quot; value=&quot;5&quot;/&gt;&lt;property id=&quot;20300&quot; value=&quot;Slide 15&quot;/&gt;&lt;property id=&quot;20307&quot; value=&quot;273&quot;/&gt;&lt;/object&gt;&lt;object type=&quot;3&quot; unique_id=&quot;10104&quot;&gt;&lt;property id=&quot;20148&quot; value=&quot;5&quot;/&gt;&lt;property id=&quot;20300&quot; value=&quot;Slide 16 - &amp;quot;Contact details&amp;quot;&quot;/&gt;&lt;property id=&quot;20307&quot; value=&quot;274&quot;/&gt;&lt;/object&gt;&lt;object type=&quot;3&quot; unique_id=&quot;10123&quot;&gt;&lt;property id=&quot;20148&quot; value=&quot;5&quot;/&gt;&lt;property id=&quot;20300&quot; value=&quot;Slide 9&quot;/&gt;&lt;property id=&quot;20307&quot; value=&quot;275&quot;/&gt;&lt;/object&gt;&lt;object type=&quot;3&quot; unique_id=&quot;10124&quot;&gt;&lt;property id=&quot;20148&quot; value=&quot;5&quot;/&gt;&lt;property id=&quot;20300&quot; value=&quot;Slide 7&quot;/&gt;&lt;property id=&quot;20307&quot; value=&quot;276&quot;/&gt;&lt;/object&gt;&lt;object type=&quot;3&quot; unique_id=&quot;10143&quot;&gt;&lt;property id=&quot;20148&quot; value=&quot;5&quot;/&gt;&lt;property id=&quot;20300&quot; value=&quot;Slide 12 - &amp;quot;What does success look like?&amp;#x0D;&amp;#x0A;Outcome:: Increased knowledge of how to grow fruit and vegetables&amp;quot;&quot;/&gt;&lt;property id=&quot;20307&quot; value=&quot;277&quot;/&gt;&lt;/object&gt;&lt;object type=&quot;3&quot; unique_id=&quot;10144&quot;&gt;&lt;property id=&quot;20148&quot; value=&quot;5&quot;/&gt;&lt;property id=&quot;20300&quot; value=&quot;Slide 17 - &amp;quot;Acknowledgements and references&amp;quot;&quot;/&gt;&lt;property id=&quot;20307&quot; value=&quot;278&quot;/&gt;&lt;/object&gt;&lt;/object&gt;&lt;/object&gt;&lt;/database&gt;"/>
  <p:tag name="SECTOMILLISECCONVERTED" val="1"/>
</p:tagLst>
</file>

<file path=ppt/theme/theme1.xml><?xml version="1.0" encoding="utf-8"?>
<a:theme xmlns:a="http://schemas.openxmlformats.org/drawingml/2006/main" name="SHORE">
  <a:themeElements>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nterbury">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nterbu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nterbu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nterbu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nterbu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nterbu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nterbu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nterbu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nterbu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nterbu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nterbu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nterbu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SHORE</Template>
  <TotalTime>314</TotalTime>
  <Words>900</Words>
  <Application>Microsoft Office PowerPoint</Application>
  <PresentationFormat>On-screen Show (4:3)</PresentationFormat>
  <Paragraphs>136</Paragraphs>
  <Slides>17</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SHORE</vt:lpstr>
      <vt:lpstr>Document</vt:lpstr>
      <vt:lpstr>Determining value with stakeholders</vt:lpstr>
      <vt:lpstr>Outline</vt:lpstr>
      <vt:lpstr>Evaluation</vt:lpstr>
      <vt:lpstr>What is a ‘value’?</vt:lpstr>
      <vt:lpstr>Why values are important</vt:lpstr>
      <vt:lpstr>Ways of determining value</vt:lpstr>
      <vt:lpstr>PowerPoint Presentation</vt:lpstr>
      <vt:lpstr> </vt:lpstr>
      <vt:lpstr>PowerPoint Presentation</vt:lpstr>
      <vt:lpstr>What does success look like?  Outcome: Increased awareness of the nutrient value of foods </vt:lpstr>
      <vt:lpstr>PowerPoint Presentation</vt:lpstr>
      <vt:lpstr>What does success look like? Outcome:: Increased knowledge of how to grow fruit and vegetables</vt:lpstr>
      <vt:lpstr>Outcome: Increased awareness of the nutrient value of foods</vt:lpstr>
      <vt:lpstr> </vt:lpstr>
      <vt:lpstr>PowerPoint Presentation</vt:lpstr>
      <vt:lpstr>Contact details</vt:lpstr>
      <vt:lpstr>Acknowledgements and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value with stakeholders</dc:title>
  <dc:creator>Jeff Adams</dc:creator>
  <cp:lastModifiedBy>system administrator</cp:lastModifiedBy>
  <cp:revision>34</cp:revision>
  <cp:lastPrinted>2011-08-20T00:47:53Z</cp:lastPrinted>
  <dcterms:created xsi:type="dcterms:W3CDTF">2011-08-16T01:52:37Z</dcterms:created>
  <dcterms:modified xsi:type="dcterms:W3CDTF">2011-09-01T06:34:35Z</dcterms:modified>
</cp:coreProperties>
</file>